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56" r:id="rId2"/>
    <p:sldId id="257" r:id="rId3"/>
    <p:sldId id="448" r:id="rId4"/>
    <p:sldId id="443" r:id="rId5"/>
    <p:sldId id="259" r:id="rId6"/>
    <p:sldId id="382" r:id="rId7"/>
    <p:sldId id="261" r:id="rId8"/>
    <p:sldId id="258" r:id="rId9"/>
    <p:sldId id="389" r:id="rId10"/>
    <p:sldId id="260" r:id="rId11"/>
    <p:sldId id="263" r:id="rId12"/>
    <p:sldId id="437" r:id="rId13"/>
    <p:sldId id="444" r:id="rId14"/>
    <p:sldId id="365" r:id="rId15"/>
    <p:sldId id="371" r:id="rId16"/>
    <p:sldId id="372" r:id="rId17"/>
    <p:sldId id="478" r:id="rId18"/>
    <p:sldId id="270" r:id="rId19"/>
    <p:sldId id="480" r:id="rId20"/>
    <p:sldId id="458" r:id="rId21"/>
    <p:sldId id="438" r:id="rId22"/>
    <p:sldId id="479" r:id="rId23"/>
    <p:sldId id="501" r:id="rId24"/>
    <p:sldId id="265" r:id="rId25"/>
    <p:sldId id="266" r:id="rId26"/>
    <p:sldId id="262" r:id="rId27"/>
    <p:sldId id="267" r:id="rId28"/>
    <p:sldId id="268" r:id="rId29"/>
    <p:sldId id="272" r:id="rId30"/>
    <p:sldId id="271" r:id="rId31"/>
    <p:sldId id="274" r:id="rId32"/>
    <p:sldId id="384" r:id="rId33"/>
    <p:sldId id="275" r:id="rId34"/>
    <p:sldId id="498" r:id="rId35"/>
    <p:sldId id="439" r:id="rId36"/>
    <p:sldId id="427" r:id="rId37"/>
    <p:sldId id="500" r:id="rId38"/>
    <p:sldId id="435" r:id="rId39"/>
    <p:sldId id="428" r:id="rId40"/>
    <p:sldId id="429" r:id="rId41"/>
    <p:sldId id="431" r:id="rId42"/>
    <p:sldId id="430" r:id="rId43"/>
    <p:sldId id="432" r:id="rId44"/>
    <p:sldId id="433" r:id="rId45"/>
    <p:sldId id="434" r:id="rId46"/>
    <p:sldId id="440" r:id="rId47"/>
    <p:sldId id="385" r:id="rId48"/>
    <p:sldId id="499" r:id="rId49"/>
    <p:sldId id="276" r:id="rId50"/>
    <p:sldId id="285" r:id="rId51"/>
    <p:sldId id="286" r:id="rId52"/>
    <p:sldId id="446" r:id="rId53"/>
    <p:sldId id="284" r:id="rId54"/>
    <p:sldId id="445" r:id="rId55"/>
    <p:sldId id="279" r:id="rId56"/>
    <p:sldId id="280" r:id="rId57"/>
    <p:sldId id="281" r:id="rId58"/>
    <p:sldId id="282" r:id="rId59"/>
    <p:sldId id="283" r:id="rId60"/>
    <p:sldId id="377" r:id="rId61"/>
    <p:sldId id="390" r:id="rId62"/>
    <p:sldId id="391" r:id="rId63"/>
    <p:sldId id="394" r:id="rId64"/>
    <p:sldId id="393" r:id="rId65"/>
    <p:sldId id="395" r:id="rId66"/>
    <p:sldId id="397" r:id="rId67"/>
    <p:sldId id="396" r:id="rId68"/>
    <p:sldId id="421" r:id="rId69"/>
    <p:sldId id="441" r:id="rId70"/>
    <p:sldId id="398" r:id="rId71"/>
    <p:sldId id="502" r:id="rId72"/>
    <p:sldId id="410" r:id="rId73"/>
    <p:sldId id="399" r:id="rId74"/>
    <p:sldId id="406" r:id="rId75"/>
    <p:sldId id="400" r:id="rId76"/>
    <p:sldId id="401" r:id="rId77"/>
    <p:sldId id="402" r:id="rId78"/>
    <p:sldId id="403" r:id="rId79"/>
    <p:sldId id="404" r:id="rId80"/>
    <p:sldId id="405" r:id="rId81"/>
    <p:sldId id="407" r:id="rId82"/>
    <p:sldId id="409" r:id="rId83"/>
    <p:sldId id="426" r:id="rId84"/>
    <p:sldId id="408" r:id="rId85"/>
    <p:sldId id="449" r:id="rId86"/>
    <p:sldId id="450" r:id="rId87"/>
    <p:sldId id="442" r:id="rId88"/>
    <p:sldId id="378" r:id="rId89"/>
    <p:sldId id="503" r:id="rId90"/>
    <p:sldId id="379" r:id="rId91"/>
    <p:sldId id="292" r:id="rId92"/>
    <p:sldId id="287" r:id="rId93"/>
    <p:sldId id="288" r:id="rId94"/>
    <p:sldId id="386" r:id="rId95"/>
    <p:sldId id="387" r:id="rId96"/>
    <p:sldId id="388" r:id="rId97"/>
    <p:sldId id="380" r:id="rId98"/>
    <p:sldId id="289" r:id="rId99"/>
    <p:sldId id="290" r:id="rId100"/>
    <p:sldId id="412" r:id="rId101"/>
    <p:sldId id="414" r:id="rId102"/>
    <p:sldId id="415" r:id="rId103"/>
    <p:sldId id="416" r:id="rId104"/>
    <p:sldId id="417" r:id="rId105"/>
    <p:sldId id="420" r:id="rId106"/>
    <p:sldId id="419" r:id="rId107"/>
    <p:sldId id="422" r:id="rId108"/>
    <p:sldId id="424" r:id="rId109"/>
    <p:sldId id="423" r:id="rId110"/>
    <p:sldId id="425" r:id="rId111"/>
    <p:sldId id="451" r:id="rId112"/>
    <p:sldId id="453" r:id="rId113"/>
    <p:sldId id="504" r:id="rId114"/>
    <p:sldId id="454" r:id="rId115"/>
    <p:sldId id="455" r:id="rId116"/>
    <p:sldId id="459" r:id="rId117"/>
    <p:sldId id="462" r:id="rId118"/>
    <p:sldId id="463" r:id="rId119"/>
    <p:sldId id="465" r:id="rId120"/>
    <p:sldId id="466" r:id="rId121"/>
    <p:sldId id="467" r:id="rId122"/>
    <p:sldId id="484" r:id="rId123"/>
    <p:sldId id="470" r:id="rId124"/>
    <p:sldId id="471" r:id="rId125"/>
    <p:sldId id="469" r:id="rId126"/>
    <p:sldId id="472" r:id="rId127"/>
    <p:sldId id="473" r:id="rId128"/>
    <p:sldId id="474" r:id="rId129"/>
    <p:sldId id="475" r:id="rId130"/>
    <p:sldId id="476" r:id="rId131"/>
    <p:sldId id="477" r:id="rId132"/>
    <p:sldId id="481" r:id="rId133"/>
    <p:sldId id="482" r:id="rId134"/>
    <p:sldId id="483" r:id="rId135"/>
    <p:sldId id="456" r:id="rId136"/>
    <p:sldId id="460" r:id="rId137"/>
    <p:sldId id="461" r:id="rId138"/>
    <p:sldId id="485" r:id="rId139"/>
    <p:sldId id="486" r:id="rId140"/>
    <p:sldId id="492" r:id="rId141"/>
    <p:sldId id="493" r:id="rId142"/>
    <p:sldId id="487" r:id="rId143"/>
    <p:sldId id="491" r:id="rId144"/>
    <p:sldId id="489" r:id="rId145"/>
    <p:sldId id="490" r:id="rId146"/>
    <p:sldId id="452" r:id="rId147"/>
    <p:sldId id="373" r:id="rId148"/>
    <p:sldId id="497" r:id="rId149"/>
    <p:sldId id="496" r:id="rId150"/>
    <p:sldId id="494" r:id="rId151"/>
    <p:sldId id="495" r:id="rId152"/>
    <p:sldId id="374" r:id="rId153"/>
    <p:sldId id="376" r:id="rId154"/>
    <p:sldId id="383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7" autoAdjust="0"/>
    <p:restoredTop sz="94660"/>
  </p:normalViewPr>
  <p:slideViewPr>
    <p:cSldViewPr snapToGrid="0">
      <p:cViewPr varScale="1">
        <p:scale>
          <a:sx n="74" d="100"/>
          <a:sy n="74" d="100"/>
        </p:scale>
        <p:origin x="61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ABF1A-8818-4472-8518-E71DC7B5D2F7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01E3-981B-4CB5-81ED-65C622C25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94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1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63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63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22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5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5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9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01E3-981B-4CB5-81ED-65C622C255C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4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6250-30B3-4440-B9CA-6CD89E84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C1D0E-F224-4DFC-B433-DDBEB8C6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2B76A-D542-4D6C-BC2A-9D5525A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C785-3E64-4E7E-98F2-79BBF45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6299-FBED-46F4-A1D3-99A06449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16EB-AEB6-4719-A991-E1B5007A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601E9-1673-4529-8E82-4D2328D5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1A43-853D-4BDC-B5E3-CFE7AE2A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5CC1-1AD5-4BB9-A44A-D37C157B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E12C-CA02-4235-90BB-F6DF5961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1E0C5-28B4-4838-8E2B-1BD5D4C25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560D2-302D-4DD4-AA00-D9CEA6D2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E13BB-C370-4AE0-9CBF-7E1E19F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F809-056F-4465-8874-D899218E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9C55-4EC9-48A6-88D7-99BED02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D87-9830-4447-9A42-E70DBB0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C98E-45EF-45BA-976D-099EB8DA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A0C5-2664-4154-9CF3-A792DC1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C4A1-FBD2-4367-957A-935CAAE2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4DFC-3150-4671-90C7-B0ED2580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94-80B1-417B-9F26-32486FD2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8258-5E15-4DA3-BD35-585D0038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BE7A-D80D-4349-88B2-488A581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FBCF-C82F-4BD2-B20D-9D01D88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0174E-D45E-4CF5-9882-29D8EA21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2EE-D66A-4384-8FBF-AE9323A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7945-5425-4641-9A85-0724E3322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2B06-7F24-4709-A7AF-77EA3DF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8399-DF95-481E-B8B8-A3FB0B00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B9E1-00EB-4CA2-BED7-78A81538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F716-9AC8-4D98-BEDB-857C00CA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6F69-C710-4DA5-A3D7-E6403026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246-481C-4B82-9AC7-7B2337E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8B35-3306-4056-8457-1A8FC1670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9624D-F9B2-45D2-98DB-ECB59C20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D4646-020E-4233-86AE-5CE82005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8D41-33BB-4B17-8AC2-2106431B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3C38A-C699-4D18-AD06-A4621D5B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5F1D2-3D93-4037-AA24-D875133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F31-9AA8-4EE2-B6AB-127334CF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D4985-EFCD-400D-BB88-D85EDEF0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B81C6-D770-48CD-BD8A-B8935628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224D0-B6EF-4B28-A989-BDD4DC86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3803B-67FD-4A0B-A677-3220D1F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36502-1388-404F-94BD-9C3DA685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76E-3282-460C-84B6-4D6B6352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A7C-2267-4709-A257-F71289FF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3FF-D5EF-4654-B7CC-C038F73F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AF7-52CF-49B6-9F27-9EA41739A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C308E-739E-4EA4-BA18-D652026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6736-265F-4B5C-9E70-82FD5861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94178-C5F6-4C8A-9D8D-DBBB0A8C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1154-F589-4F2B-8983-57CFD19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E3F7B-7142-4D69-A621-2DD00331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9B56F-F30F-4059-82A6-F673E4744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AC98-FA8A-42C8-A825-FBC2E537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0DC8D-DB4A-47BC-999E-80DD8D8F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DA44B-31A1-41AB-A99A-BD9A91A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8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17A88-BD75-4F29-BB74-11A272EE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12DA4-722C-4380-AB08-EEA9F8D9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4F8-D72B-4919-920A-B3D01C666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1BF-7266-4BEB-918B-ADC21C630A6F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9615E-63DF-436B-99F6-DD30AF2F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25D5-D116-40CF-A73B-BD45313E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37E-CA28-4CDA-B6A5-29C59D4F2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136.png"/><Relationship Id="rId18" Type="http://schemas.openxmlformats.org/officeDocument/2006/relationships/image" Target="../media/image145.png"/><Relationship Id="rId3" Type="http://schemas.openxmlformats.org/officeDocument/2006/relationships/image" Target="../media/image123.png"/><Relationship Id="rId7" Type="http://schemas.openxmlformats.org/officeDocument/2006/relationships/image" Target="../media/image130.png"/><Relationship Id="rId12" Type="http://schemas.openxmlformats.org/officeDocument/2006/relationships/image" Target="../media/image132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1.png"/><Relationship Id="rId5" Type="http://schemas.openxmlformats.org/officeDocument/2006/relationships/image" Target="../media/image128.png"/><Relationship Id="rId15" Type="http://schemas.openxmlformats.org/officeDocument/2006/relationships/image" Target="../media/image144.png"/><Relationship Id="rId10" Type="http://schemas.openxmlformats.org/officeDocument/2006/relationships/image" Target="../media/image710.png"/><Relationship Id="rId4" Type="http://schemas.openxmlformats.org/officeDocument/2006/relationships/image" Target="../media/image1270.png"/><Relationship Id="rId9" Type="http://schemas.openxmlformats.org/officeDocument/2006/relationships/image" Target="../media/image700.png"/><Relationship Id="rId14" Type="http://schemas.openxmlformats.org/officeDocument/2006/relationships/image" Target="../media/image14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://redisgate.kr/download/HyperLogLog-in-Practice.pdf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hyperlink" Target="https://algo.inria.fr/flajolet/Publications/DuFl03.pdf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://redisgate.kr/download/HyperLogLog-in-Practice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://redisgate.kr/download/HyperLogLog-in-Practice.pdf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1668" TargetMode="External"/><Relationship Id="rId2" Type="http://schemas.openxmlformats.org/officeDocument/2006/relationships/hyperlink" Target="https://arxiv.org/abs/1902.0402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hyperlink" Target="https://arxiv.org/pdf/2004.08255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itzmucha/fastdigest" TargetMode="External"/><Relationship Id="rId2" Type="http://schemas.openxmlformats.org/officeDocument/2006/relationships/hyperlink" Target="https://datasketches.apache.org/docs/tdigest/tdige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dunning/t-digest?tab=readme-ov-file" TargetMode="External"/><Relationship Id="rId4" Type="http://schemas.openxmlformats.org/officeDocument/2006/relationships/hyperlink" Target="https://github.com/CamDavidsonPilon/tdigest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02.04023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hyperlink" Target="https://arxiv.org/abs/1902.04023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s://arxiv.org/abs/1902.04023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2.04023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https://arxiv.org/abs/1902.04023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igquery/docs/reference/standard-sql/kll_functions" TargetMode="External"/><Relationship Id="rId2" Type="http://schemas.openxmlformats.org/officeDocument/2006/relationships/hyperlink" Target="https://arxiv.org/abs/1603.05346v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hyperlink" Target="https://datasketches.apache.org/docs/KLL/KLLSketch.htm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hyperlink" Target="https://arxiv.org/abs/1603.05346v2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hyperlink" Target="https://arxiv.org/abs/1603.05346v2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hyperlink" Target="https://arxiv.org/abs/2004.01668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en.wikipedia.org/wiki/Geometric_distribution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8.png"/><Relationship Id="rId7" Type="http://schemas.openxmlformats.org/officeDocument/2006/relationships/image" Target="../media/image182.png"/><Relationship Id="rId2" Type="http://schemas.openxmlformats.org/officeDocument/2006/relationships/hyperlink" Target="https://en.wikipedia.org/wiki/Geometric_distrib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hyperlink" Target="https://arxiv.org/abs/1603.05346v2" TargetMode="External"/><Relationship Id="rId10" Type="http://schemas.openxmlformats.org/officeDocument/2006/relationships/image" Target="../media/image191.png"/><Relationship Id="rId4" Type="http://schemas.openxmlformats.org/officeDocument/2006/relationships/image" Target="../media/image181.png"/><Relationship Id="rId9" Type="http://schemas.openxmlformats.org/officeDocument/2006/relationships/image" Target="../media/image18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0.png"/><Relationship Id="rId4" Type="http://schemas.openxmlformats.org/officeDocument/2006/relationships/hyperlink" Target="https://arxiv.org/abs/1603.05346v2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0.png"/><Relationship Id="rId4" Type="http://schemas.openxmlformats.org/officeDocument/2006/relationships/hyperlink" Target="https://arxiv.org/abs/1603.05346v2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sketches.apache.org/docs/tdigest/tdigest.html" TargetMode="External"/><Relationship Id="rId4" Type="http://schemas.openxmlformats.org/officeDocument/2006/relationships/image" Target="../media/image19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ketches.apache.org/docs/tdigest/tdigest.html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ppubs.uspto.gov/api/pdf/downloadPdf/8768821?requestToken=eyJzdWIiOiIxZTViODZlZi0zOWZkLTRmZjUtOTFjOC0wNzM4OWY0OGRlMDYiLCJ2ZXIiOiIwMDZkOWE5NS0wNjIxLTQ3ODctOWVlOS00M2E1ZjY1Yjg2MzciLCJleHAiOjB9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datasketches-bigquery" TargetMode="External"/><Relationship Id="rId2" Type="http://schemas.openxmlformats.org/officeDocument/2006/relationships/hyperlink" Target="https://apache.github.io/datasketches-python/5.2.0/frequency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probables.readthedocs.io/en/latest/index.html" TargetMode="External"/><Relationship Id="rId4" Type="http://schemas.openxmlformats.org/officeDocument/2006/relationships/hyperlink" Target="https://github.com/apache/datasketches-spark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ponential_smooth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ketches.apache.org/docs/Sampling/ReservoirSamplingSketches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anning.com/books/algorithms-and-data-structures-for-massive-datase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manning.com/books/algorithms-and-data-structures-for-massive-dataset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Relationship Id="rId4" Type="http://schemas.openxmlformats.org/officeDocument/2006/relationships/image" Target="../media/image9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810.png"/><Relationship Id="rId7" Type="http://schemas.openxmlformats.org/officeDocument/2006/relationships/image" Target="../media/image13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5" Type="http://schemas.openxmlformats.org/officeDocument/2006/relationships/image" Target="../media/image1010.png"/><Relationship Id="rId4" Type="http://schemas.openxmlformats.org/officeDocument/2006/relationships/image" Target="../media/image9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otient_filt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nning.com/books/algorithms-and-data-structures-for-massive-datasets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Relationship Id="rId1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3.png"/><Relationship Id="rId21" Type="http://schemas.openxmlformats.org/officeDocument/2006/relationships/image" Target="../media/image72.png"/><Relationship Id="rId7" Type="http://schemas.openxmlformats.org/officeDocument/2006/relationships/image" Target="../media/image57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7.png"/><Relationship Id="rId20" Type="http://schemas.openxmlformats.org/officeDocument/2006/relationships/image" Target="../media/image22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5" Type="http://schemas.openxmlformats.org/officeDocument/2006/relationships/image" Target="../media/image55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21.png"/><Relationship Id="rId31" Type="http://schemas.openxmlformats.org/officeDocument/2006/relationships/image" Target="../media/image82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Quotient_filter" TargetMode="Externa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Quotient_filter" TargetMode="Externa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Quotient_filter" TargetMode="Externa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84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LogLog" TargetMode="External"/><Relationship Id="rId7" Type="http://schemas.openxmlformats.org/officeDocument/2006/relationships/hyperlink" Target="https://www.manning.com/books/algorithms-and-data-structures-for-massive-datasets" TargetMode="External"/><Relationship Id="rId2" Type="http://schemas.openxmlformats.org/officeDocument/2006/relationships/hyperlink" Target="https://algo.inria.fr/flajolet/Publications/DuFl0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308.16862v5" TargetMode="External"/><Relationship Id="rId5" Type="http://schemas.openxmlformats.org/officeDocument/2006/relationships/hyperlink" Target="https://arxiv.org/pdf/1902.10995" TargetMode="External"/><Relationship Id="rId4" Type="http://schemas.openxmlformats.org/officeDocument/2006/relationships/hyperlink" Target="http://redisgate.kr/download/HyperLogLog-in-Practice.pdf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en.wikipedia.org/wiki/Geometric_distribution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en.wikipedia.org/wiki/Flajolet%E2%80%93Martin_algorithm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en.wikipedia.org/wiki/Flajolet%E2%80%93Martin_algorithm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en.wikipedia.org/wiki/Flajolet%E2%80%93Martin_algorithm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monic_mean" TargetMode="External"/><Relationship Id="rId2" Type="http://schemas.openxmlformats.org/officeDocument/2006/relationships/hyperlink" Target="https://algo.inria.fr/flajolet/Publications/FlFuGaMe0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94" y="1122363"/>
            <a:ext cx="96012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Discovery and Exploration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Steaming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58" y="479126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E6CDF6-26FF-4F68-942A-A7BA23A117D6}"/>
              </a:ext>
            </a:extLst>
          </p:cNvPr>
          <p:cNvSpPr txBox="1"/>
          <p:nvPr/>
        </p:nvSpPr>
        <p:spPr>
          <a:xfrm>
            <a:off x="3348567" y="6421967"/>
            <a:ext cx="57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Copyright 2021, 2022, 2023, 2024, 2025, Stephen F Elston.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4816492" cy="5636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Components of stream analytics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Multiple </a:t>
            </a:r>
            <a:r>
              <a:rPr lang="en-US" sz="2400" b="1" dirty="0"/>
              <a:t>input streams </a:t>
            </a:r>
            <a:r>
              <a:rPr lang="en-US" sz="2400" dirty="0"/>
              <a:t>– potentially different data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Network bandwidth often limited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Real-time </a:t>
            </a:r>
            <a:r>
              <a:rPr lang="en-US" sz="2400" b="1" dirty="0"/>
              <a:t>stream processor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Real-time stream analytics </a:t>
            </a:r>
            <a:r>
              <a:rPr lang="en-US" sz="2400" b="1" dirty="0"/>
              <a:t>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Limited working storage</a:t>
            </a:r>
            <a:r>
              <a:rPr lang="en-US" sz="2400" dirty="0"/>
              <a:t> for real-time processing 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Ad-Hoc query </a:t>
            </a:r>
            <a:r>
              <a:rPr lang="en-US" sz="2400" dirty="0"/>
              <a:t>capability – typically limited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Long-term </a:t>
            </a:r>
            <a:r>
              <a:rPr lang="en-US" sz="2400" b="1" dirty="0"/>
              <a:t>archival storage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  <p:sp>
        <p:nvSpPr>
          <p:cNvPr id="4" name="Footer Placeholder 18">
            <a:extLst>
              <a:ext uri="{FF2B5EF4-FFF2-40B4-BE49-F238E27FC236}">
                <a16:creationId xmlns:a16="http://schemas.microsoft.com/office/drawing/2014/main" id="{75EC02B1-885C-4C88-856F-12191C17A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6505" y="6546723"/>
            <a:ext cx="7233915" cy="274320"/>
          </a:xfrm>
        </p:spPr>
        <p:txBody>
          <a:bodyPr/>
          <a:lstStyle/>
          <a:p>
            <a:r>
              <a:rPr lang="en-US" dirty="0"/>
              <a:t>Credit: J. </a:t>
            </a:r>
            <a:r>
              <a:rPr lang="en-US" dirty="0" err="1"/>
              <a:t>Leskovec</a:t>
            </a:r>
            <a:r>
              <a:rPr lang="en-US" dirty="0"/>
              <a:t>, A. Rajaraman, J. Ullman: Mining of Massive Datasets, http://www.mmds.org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7F81AE0-D05E-4D33-83B0-3B85526BB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504" y="2013479"/>
            <a:ext cx="2057400" cy="1828800"/>
          </a:xfrm>
          <a:prstGeom prst="rect">
            <a:avLst/>
          </a:prstGeom>
          <a:solidFill>
            <a:srgbClr val="3399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Processor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9E988F44-8169-4785-BFE3-00D20D96C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6980" y="4550403"/>
            <a:ext cx="1219200" cy="1676400"/>
          </a:xfrm>
          <a:prstGeom prst="can">
            <a:avLst>
              <a:gd name="adj" fmla="val 34375"/>
            </a:avLst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Limited</a:t>
            </a:r>
          </a:p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Working</a:t>
            </a:r>
          </a:p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Storage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8B628F77-2BB7-4811-9544-F6FFCFCAA1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39504" y="3636003"/>
            <a:ext cx="7620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FEB312B8-3B25-4539-A128-515C78507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04" y="2394479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3CE67D50-B772-43BA-8D06-7F8D0F8BBB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04" y="2927879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20302AF6-9301-4FC1-BF4A-5D8B26C3A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04" y="3461279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34CF8D37-126D-4928-B5D1-D5C230987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169" y="2165879"/>
            <a:ext cx="223651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Arial" pitchFamily="34" charset="0"/>
                <a:cs typeface="Arial" pitchFamily="34" charset="0"/>
              </a:rPr>
              <a:t>. . . 1, 5, 2, 7, 0, 9, 3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US" dirty="0">
                <a:latin typeface="Arial" pitchFamily="34" charset="0"/>
                <a:cs typeface="Arial" pitchFamily="34" charset="0"/>
              </a:rPr>
              <a:t>. . .   a, r, v, t, y, h, b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US" dirty="0">
                <a:latin typeface="Arial" pitchFamily="34" charset="0"/>
                <a:cs typeface="Arial" pitchFamily="34" charset="0"/>
              </a:rPr>
              <a:t>. . . 0, 0, 1, 0, 1, 1, 0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                   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time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Streams Entering.</a:t>
            </a:r>
          </a:p>
          <a:p>
            <a:pPr algn="ctr"/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Each is stream is </a:t>
            </a:r>
            <a:b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composed of </a:t>
            </a:r>
            <a:b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elements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tuples</a:t>
            </a:r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B70F990C-79AB-41A9-ABE2-7BE35669E6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43904" y="3749846"/>
            <a:ext cx="117546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B770C673-A7DC-4450-AFA5-90E0FB2AC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9104" y="1008472"/>
            <a:ext cx="10438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Ad-Hoc</a:t>
            </a:r>
          </a:p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Queries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D220F095-33D9-4DFB-AFE4-E6A4719C6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6304" y="157860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521FB31B-66BC-4506-A136-290FFB5C4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5428" y="2713566"/>
            <a:ext cx="941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Output</a:t>
            </a:r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F08B25D9-387A-4670-A3C0-75772C905E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96904" y="2927879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AutoShape 15">
            <a:extLst>
              <a:ext uri="{FF2B5EF4-FFF2-40B4-BE49-F238E27FC236}">
                <a16:creationId xmlns:a16="http://schemas.microsoft.com/office/drawing/2014/main" id="{774BDFEE-E9C1-4094-81E6-2CA81B8AC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2980" y="4931403"/>
            <a:ext cx="1676400" cy="1676400"/>
          </a:xfrm>
          <a:prstGeom prst="can">
            <a:avLst>
              <a:gd name="adj" fmla="val 28409"/>
            </a:avLst>
          </a:pr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Arial" pitchFamily="34" charset="0"/>
                <a:cs typeface="Arial" pitchFamily="34" charset="0"/>
              </a:rPr>
              <a:t>Archival</a:t>
            </a:r>
          </a:p>
          <a:p>
            <a:pPr algn="ctr"/>
            <a:r>
              <a:rPr lang="en-US" b="1">
                <a:latin typeface="Arial" pitchFamily="34" charset="0"/>
                <a:cs typeface="Arial" pitchFamily="34" charset="0"/>
              </a:rPr>
              <a:t>Storage</a:t>
            </a:r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A795599F-9276-47EC-B6ED-3ED7EA665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8704" y="3636003"/>
            <a:ext cx="129540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C1BEF69B-DA2E-4ECB-83C2-2F1734688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3904" y="2089679"/>
            <a:ext cx="1066800" cy="685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Standing</a:t>
            </a:r>
          </a:p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56096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Probabilistic sampling and stochastic averaging</a:t>
                </a:r>
              </a:p>
              <a:p>
                <a:r>
                  <a:rPr lang="en-US" dirty="0"/>
                  <a:t>Need to generate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independent samples </a:t>
                </a:r>
                <a:r>
                  <a:rPr lang="en-US" dirty="0"/>
                  <a:t>for stochastic averaging </a:t>
                </a:r>
              </a:p>
              <a:p>
                <a:r>
                  <a:rPr lang="en-US" dirty="0"/>
                  <a:t>Idea;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hash functions   </a:t>
                </a:r>
              </a:p>
              <a:p>
                <a:pPr lvl="1"/>
                <a:r>
                  <a:rPr lang="en-US" dirty="0"/>
                  <a:t>Slow to compute multiple hash functions </a:t>
                </a:r>
              </a:p>
              <a:p>
                <a:pPr lvl="1"/>
                <a:r>
                  <a:rPr lang="en-US" dirty="0"/>
                  <a:t>Storing hash table for each hash function uses too much memory   </a:t>
                </a:r>
              </a:p>
              <a:p>
                <a:r>
                  <a:rPr lang="en-US" dirty="0"/>
                  <a:t>Solution; use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bits of binary hash function to create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buckets</a:t>
                </a:r>
              </a:p>
              <a:p>
                <a:pPr lvl="1"/>
                <a:r>
                  <a:rPr lang="en-US" dirty="0"/>
                  <a:t>Store least significant bits in bucket</a:t>
                </a:r>
              </a:p>
              <a:p>
                <a:r>
                  <a:rPr lang="en-US" dirty="0"/>
                  <a:t>Data structure is another example of a </a:t>
                </a:r>
                <a:r>
                  <a:rPr lang="en-US" b="1" dirty="0"/>
                  <a:t>sketch</a:t>
                </a:r>
                <a:r>
                  <a:rPr lang="en-US" dirty="0"/>
                  <a:t>, an approximate representation of the exact result from full dataset   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920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693"/>
            <a:ext cx="10515600" cy="6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Probabilistic sampling and stochastic averaging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F7BB06DE-AF76-5C7D-05E6-A34A38F4F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108747"/>
                <a:ext cx="5722088" cy="4396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Hash table for probabilistic sampling </a:t>
                </a: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binary hash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bits for hash bucket</a:t>
                </a:r>
              </a:p>
              <a:p>
                <a:pPr lvl="1"/>
                <a:r>
                  <a:rPr lang="en-US" dirty="0"/>
                  <a:t>Use first </a:t>
                </a:r>
                <a:r>
                  <a:rPr lang="en-US" dirty="0">
                    <a:latin typeface="Cambria Math" panose="02040503050406030204" pitchFamily="18" charset="0"/>
                  </a:rPr>
                  <a:t>𝑏</a:t>
                </a:r>
                <a:r>
                  <a:rPr lang="en-US" dirty="0"/>
                  <a:t> bits to address </a:t>
                </a:r>
                <a:r>
                  <a:rPr lang="en-US" dirty="0">
                    <a:latin typeface="Cambria Math" panose="02040503050406030204" pitchFamily="18" charset="0"/>
                  </a:rPr>
                  <a:t>𝑚</a:t>
                </a:r>
                <a:r>
                  <a:rPr lang="en-US" dirty="0"/>
                  <a:t> buckets,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≥16=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LSB in each bucket to compute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Sampling is noisy with </a:t>
                </a:r>
                <a:r>
                  <a:rPr lang="en-US" b="1" dirty="0">
                    <a:solidFill>
                      <a:srgbClr val="FF0000"/>
                    </a:solidFill>
                  </a:rPr>
                  <a:t>outliers</a:t>
                </a:r>
                <a:r>
                  <a:rPr lang="en-US" dirty="0"/>
                  <a:t>, high and low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F7BB06DE-AF76-5C7D-05E6-A34A38F4F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08747"/>
                <a:ext cx="5722088" cy="4396501"/>
              </a:xfrm>
              <a:prstGeom prst="rect">
                <a:avLst/>
              </a:prstGeom>
              <a:blipFill>
                <a:blip r:embed="rId3"/>
                <a:stretch>
                  <a:fillRect l="-2239" t="-2358" r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4D62FC44-A2A7-E9F1-F5E0-8FA81D9B8C6E}"/>
              </a:ext>
            </a:extLst>
          </p:cNvPr>
          <p:cNvSpPr/>
          <p:nvPr/>
        </p:nvSpPr>
        <p:spPr>
          <a:xfrm>
            <a:off x="9493231" y="4665988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D01093-BEC0-3B0F-1D0C-B275D419F783}"/>
              </a:ext>
            </a:extLst>
          </p:cNvPr>
          <p:cNvSpPr/>
          <p:nvPr/>
        </p:nvSpPr>
        <p:spPr>
          <a:xfrm>
            <a:off x="9486049" y="3155921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928F68-B69A-E0DC-A2E0-864FC2FE7134}"/>
                  </a:ext>
                </a:extLst>
              </p:cNvPr>
              <p:cNvSpPr/>
              <p:nvPr/>
            </p:nvSpPr>
            <p:spPr>
              <a:xfrm>
                <a:off x="9486049" y="315592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928F68-B69A-E0DC-A2E0-864FC2FE7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049" y="3155922"/>
                <a:ext cx="1258314" cy="302753"/>
              </a:xfrm>
              <a:prstGeom prst="rect">
                <a:avLst/>
              </a:prstGeom>
              <a:blipFill>
                <a:blip r:embed="rId4"/>
                <a:stretch>
                  <a:fillRect t="-23529" b="-49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0FE40D-BECF-5351-FBA8-BFDA3788858B}"/>
                  </a:ext>
                </a:extLst>
              </p:cNvPr>
              <p:cNvSpPr/>
              <p:nvPr/>
            </p:nvSpPr>
            <p:spPr>
              <a:xfrm>
                <a:off x="9486049" y="34685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0FE40D-BECF-5351-FBA8-BFDA37888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049" y="3468568"/>
                <a:ext cx="1258314" cy="302753"/>
              </a:xfrm>
              <a:prstGeom prst="rect">
                <a:avLst/>
              </a:prstGeom>
              <a:blipFill>
                <a:blip r:embed="rId5"/>
                <a:stretch>
                  <a:fillRect t="-23077" b="-461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E9ECC5E5-9AF4-79CA-DDCE-1658C0F7F285}"/>
              </a:ext>
            </a:extLst>
          </p:cNvPr>
          <p:cNvSpPr/>
          <p:nvPr/>
        </p:nvSpPr>
        <p:spPr>
          <a:xfrm>
            <a:off x="10751545" y="4665988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422440-121D-2A57-8671-2F1587976B21}"/>
              </a:ext>
            </a:extLst>
          </p:cNvPr>
          <p:cNvSpPr/>
          <p:nvPr/>
        </p:nvSpPr>
        <p:spPr>
          <a:xfrm>
            <a:off x="10744363" y="3155921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4F680-5A48-63CA-EF4D-6BDEFBB7B1DD}"/>
                  </a:ext>
                </a:extLst>
              </p:cNvPr>
              <p:cNvSpPr/>
              <p:nvPr/>
            </p:nvSpPr>
            <p:spPr>
              <a:xfrm>
                <a:off x="10744363" y="315592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0100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4F680-5A48-63CA-EF4D-6BDEFBB7B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363" y="3155922"/>
                <a:ext cx="1258314" cy="302753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B20C77-8D4D-4F03-1936-9CA4D8096BBE}"/>
                  </a:ext>
                </a:extLst>
              </p:cNvPr>
              <p:cNvSpPr/>
              <p:nvPr/>
            </p:nvSpPr>
            <p:spPr>
              <a:xfrm>
                <a:off x="10744363" y="34685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B20C77-8D4D-4F03-1936-9CA4D8096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363" y="3468568"/>
                <a:ext cx="1258314" cy="302753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661E2A1F-FD64-F86F-692B-2AC09D0A3668}"/>
              </a:ext>
            </a:extLst>
          </p:cNvPr>
          <p:cNvSpPr txBox="1"/>
          <p:nvPr/>
        </p:nvSpPr>
        <p:spPr>
          <a:xfrm>
            <a:off x="9493228" y="2694256"/>
            <a:ext cx="125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Bucket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9EC40A-AB78-294E-B2FD-5C837DB923BB}"/>
              </a:ext>
            </a:extLst>
          </p:cNvPr>
          <p:cNvSpPr txBox="1"/>
          <p:nvPr/>
        </p:nvSpPr>
        <p:spPr>
          <a:xfrm>
            <a:off x="10744363" y="2711912"/>
            <a:ext cx="125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LSB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E7F517-072F-2426-E25C-13FC5E76A51D}"/>
                  </a:ext>
                </a:extLst>
              </p:cNvPr>
              <p:cNvSpPr txBox="1"/>
              <p:nvPr/>
            </p:nvSpPr>
            <p:spPr>
              <a:xfrm>
                <a:off x="6282470" y="3077163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=10010100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E7F517-072F-2426-E25C-13FC5E76A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70" y="3077163"/>
                <a:ext cx="3541955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388490-66DD-952D-AAB4-58D04E0B09B6}"/>
                  </a:ext>
                </a:extLst>
              </p:cNvPr>
              <p:cNvSpPr txBox="1"/>
              <p:nvPr/>
            </p:nvSpPr>
            <p:spPr>
              <a:xfrm>
                <a:off x="6289651" y="3396788"/>
                <a:ext cx="3541955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=10100110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388490-66DD-952D-AAB4-58D04E0B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651" y="3396788"/>
                <a:ext cx="3541955" cy="491417"/>
              </a:xfrm>
              <a:prstGeom prst="rect">
                <a:avLst/>
              </a:prstGeom>
              <a:blipFill>
                <a:blip r:embed="rId9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CB97AA-66AD-0095-132B-DAB948E24B49}"/>
                  </a:ext>
                </a:extLst>
              </p:cNvPr>
              <p:cNvSpPr txBox="1"/>
              <p:nvPr/>
            </p:nvSpPr>
            <p:spPr>
              <a:xfrm>
                <a:off x="6289650" y="3715212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=11011111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CB97AA-66AD-0095-132B-DAB948E24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650" y="3715212"/>
                <a:ext cx="3541955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52341A-5733-FC80-D106-84686D532D0A}"/>
                  </a:ext>
                </a:extLst>
              </p:cNvPr>
              <p:cNvSpPr txBox="1"/>
              <p:nvPr/>
            </p:nvSpPr>
            <p:spPr>
              <a:xfrm>
                <a:off x="6296831" y="4643259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=00000000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52341A-5733-FC80-D106-84686D532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31" y="4643259"/>
                <a:ext cx="3541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C6CE2B-1C18-11A4-040D-40E280747FDC}"/>
                  </a:ext>
                </a:extLst>
              </p:cNvPr>
              <p:cNvSpPr txBox="1"/>
              <p:nvPr/>
            </p:nvSpPr>
            <p:spPr>
              <a:xfrm>
                <a:off x="6304013" y="4973616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=00111100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C6CE2B-1C18-11A4-040D-40E28074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13" y="4973616"/>
                <a:ext cx="35419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046EAC1-C08B-30B3-111C-BA39CE495C9A}"/>
                  </a:ext>
                </a:extLst>
              </p:cNvPr>
              <p:cNvSpPr/>
              <p:nvPr/>
            </p:nvSpPr>
            <p:spPr>
              <a:xfrm>
                <a:off x="9486049" y="376906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046EAC1-C08B-30B3-111C-BA39CE495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049" y="3769062"/>
                <a:ext cx="1258314" cy="302753"/>
              </a:xfrm>
              <a:prstGeom prst="rect">
                <a:avLst/>
              </a:prstGeom>
              <a:blipFill>
                <a:blip r:embed="rId13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A3ACDC7-6695-E769-5586-ACAC09B06642}"/>
                  </a:ext>
                </a:extLst>
              </p:cNvPr>
              <p:cNvSpPr/>
              <p:nvPr/>
            </p:nvSpPr>
            <p:spPr>
              <a:xfrm>
                <a:off x="10765097" y="37762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A3ACDC7-6695-E769-5586-ACAC09B06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097" y="3776268"/>
                <a:ext cx="1258314" cy="302753"/>
              </a:xfrm>
              <a:prstGeom prst="rect">
                <a:avLst/>
              </a:prstGeom>
              <a:blipFill>
                <a:blip r:embed="rId14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A1AD76F-2950-90B3-E42C-726B5C14DF79}"/>
                  </a:ext>
                </a:extLst>
              </p:cNvPr>
              <p:cNvSpPr/>
              <p:nvPr/>
            </p:nvSpPr>
            <p:spPr>
              <a:xfrm>
                <a:off x="10765097" y="465327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𝟎𝟎𝟎𝟎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A1AD76F-2950-90B3-E42C-726B5C14D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097" y="4653278"/>
                <a:ext cx="1258314" cy="302753"/>
              </a:xfrm>
              <a:prstGeom prst="rect">
                <a:avLst/>
              </a:prstGeom>
              <a:blipFill>
                <a:blip r:embed="rId15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5242A1-7750-5B18-70B1-8900BD907391}"/>
                  </a:ext>
                </a:extLst>
              </p:cNvPr>
              <p:cNvSpPr/>
              <p:nvPr/>
            </p:nvSpPr>
            <p:spPr>
              <a:xfrm>
                <a:off x="10779461" y="497368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1100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5242A1-7750-5B18-70B1-8900BD907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461" y="4973688"/>
                <a:ext cx="1258314" cy="302753"/>
              </a:xfrm>
              <a:prstGeom prst="rect">
                <a:avLst/>
              </a:prstGeom>
              <a:blipFill>
                <a:blip r:embed="rId1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299E166-E0E1-C11C-556E-14CC0D113294}"/>
                  </a:ext>
                </a:extLst>
              </p:cNvPr>
              <p:cNvSpPr/>
              <p:nvPr/>
            </p:nvSpPr>
            <p:spPr>
              <a:xfrm>
                <a:off x="9506783" y="469233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299E166-E0E1-C11C-556E-14CC0D113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83" y="4692334"/>
                <a:ext cx="1258314" cy="302753"/>
              </a:xfrm>
              <a:prstGeom prst="rect">
                <a:avLst/>
              </a:prstGeom>
              <a:blipFill>
                <a:blip r:embed="rId17"/>
                <a:stretch>
                  <a:fillRect t="-23529" b="-49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D80592-E302-5163-7908-E0BC37482442}"/>
                  </a:ext>
                </a:extLst>
              </p:cNvPr>
              <p:cNvSpPr/>
              <p:nvPr/>
            </p:nvSpPr>
            <p:spPr>
              <a:xfrm>
                <a:off x="9528326" y="4996253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D80592-E302-5163-7908-E0BC37482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26" y="4996253"/>
                <a:ext cx="1258314" cy="302753"/>
              </a:xfrm>
              <a:prstGeom prst="rect">
                <a:avLst/>
              </a:prstGeom>
              <a:blipFill>
                <a:blip r:embed="rId18"/>
                <a:stretch>
                  <a:fillRect t="-25490" b="-49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10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  <p:bldP spid="52" grpId="0"/>
      <p:bldP spid="53" grpId="0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Probabilistic sampling and stochastic averaging</a:t>
                </a:r>
              </a:p>
              <a:p>
                <a:r>
                  <a:rPr lang="en-US" dirty="0"/>
                  <a:t>Need a stochastic averaging algorithm insensitive to outliers from probabilistic sampling    </a:t>
                </a:r>
              </a:p>
              <a:p>
                <a:r>
                  <a:rPr lang="en-US" dirty="0"/>
                  <a:t>Originally used arithmetic mean, but too susceptible to outliers 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LogLog</a:t>
                </a:r>
                <a:r>
                  <a:rPr lang="en-US" dirty="0"/>
                  <a:t> algorithm uses </a:t>
                </a:r>
                <a:r>
                  <a:rPr lang="en-US" b="1" dirty="0"/>
                  <a:t>geometric mean</a:t>
                </a:r>
                <a:r>
                  <a:rPr lang="en-US" dirty="0"/>
                  <a:t>, an improvement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HyperLogLog</a:t>
                </a:r>
                <a:r>
                  <a:rPr lang="en-US" dirty="0"/>
                  <a:t> algorithm uses </a:t>
                </a:r>
                <a:r>
                  <a:rPr lang="en-US" b="1" dirty="0"/>
                  <a:t>harmonic mean</a:t>
                </a:r>
              </a:p>
              <a:p>
                <a:pPr lvl="1"/>
                <a:r>
                  <a:rPr lang="en-US" dirty="0"/>
                  <a:t>Harmonic mean is suitable for heavy-tailed distributions, e.g. outliers</a:t>
                </a:r>
              </a:p>
              <a:p>
                <a:pPr lvl="1" algn="just"/>
                <a:r>
                  <a:rPr lang="en-US" dirty="0"/>
                  <a:t>Harmonic mean of the buckets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𝑏𝑢𝑐𝑘𝑒𝑡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32930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Probabilistic sampling and stochastic averaging</a:t>
                </a:r>
              </a:p>
              <a:p>
                <a:pPr algn="just"/>
                <a:r>
                  <a:rPr lang="en-US" dirty="0"/>
                  <a:t>Harmonic mean of the buckets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𝑏𝑢𝑐𝑘𝑒𝑡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bias adjusted harmonic mean over all buckets is then  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𝑏𝑢𝑐𝑘𝑒𝑡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With bias adjustment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𝑙𝑜𝑔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2+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043" t="-3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2121775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36907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Probabilistic sampling and stochastic averaging</a:t>
                </a:r>
              </a:p>
              <a:p>
                <a:r>
                  <a:rPr lang="en-US" dirty="0"/>
                  <a:t>The bias adjusted harmonic mean over all buckets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𝑏𝑢𝑐𝑘𝑒𝑡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With bias adjustment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1+ 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func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dirty="0" err="1"/>
                  <a:t>Flajolet</a:t>
                </a:r>
                <a:r>
                  <a:rPr lang="en-US" dirty="0"/>
                  <a:t> et. al., 2007, recommend the following bias adjustments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=0.673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=0.697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=0.709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0.723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1.079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≥128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 err="1">
                    <a:ea typeface="Cambria Math" panose="02040503050406030204" pitchFamily="18" charset="0"/>
                    <a:hlinkClick r:id="rId2"/>
                  </a:rPr>
                  <a:t>Heule</a:t>
                </a:r>
                <a:r>
                  <a:rPr lang="en-US" dirty="0">
                    <a:ea typeface="Cambria Math" panose="02040503050406030204" pitchFamily="18" charset="0"/>
                    <a:hlinkClick r:id="rId2"/>
                  </a:rPr>
                  <a:t>, et. al., 2013</a:t>
                </a:r>
                <a:r>
                  <a:rPr lang="en-US" dirty="0">
                    <a:ea typeface="Cambria Math" panose="02040503050406030204" pitchFamily="18" charset="0"/>
                  </a:rPr>
                  <a:t>, recommend slightly different bias adjustments the </a:t>
                </a:r>
                <a:r>
                  <a:rPr lang="en-US" dirty="0" err="1">
                    <a:ea typeface="Cambria Math" panose="02040503050406030204" pitchFamily="18" charset="0"/>
                  </a:rPr>
                  <a:t>HyperLogLog</a:t>
                </a:r>
                <a:r>
                  <a:rPr lang="en-US" dirty="0">
                    <a:ea typeface="Cambria Math" panose="02040503050406030204" pitchFamily="18" charset="0"/>
                  </a:rPr>
                  <a:t>++ algorithm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369077"/>
              </a:xfrm>
              <a:blipFill>
                <a:blip r:embed="rId3"/>
                <a:stretch>
                  <a:fillRect l="-928" t="-2611" b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293100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HyperLogLog error and space requirements 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LogLog</a:t>
                </a:r>
                <a:r>
                  <a:rPr lang="en-US" dirty="0"/>
                  <a:t> algorithm, </a:t>
                </a:r>
                <a:r>
                  <a:rPr lang="en-US" dirty="0">
                    <a:hlinkClick r:id="rId2"/>
                  </a:rPr>
                  <a:t>Durand and </a:t>
                </a:r>
                <a:r>
                  <a:rPr lang="en-US" dirty="0" err="1">
                    <a:hlinkClick r:id="rId2"/>
                  </a:rPr>
                  <a:t>Flajolet</a:t>
                </a:r>
                <a:r>
                  <a:rPr lang="en-US" dirty="0">
                    <a:hlinkClick r:id="rId2"/>
                  </a:rPr>
                  <a:t>, 2003</a:t>
                </a:r>
                <a:r>
                  <a:rPr lang="en-US" dirty="0"/>
                  <a:t>, is highly space efficient</a:t>
                </a:r>
              </a:p>
              <a:p>
                <a:r>
                  <a:rPr lang="en-US" dirty="0"/>
                  <a:t>Example;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/>
                  <a:t> 8-byte integers counters, required space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8=16384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𝐾𝐵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do better than this! </a:t>
                </a:r>
              </a:p>
              <a:p>
                <a:r>
                  <a:rPr lang="en-US" dirty="0"/>
                  <a:t>If we only need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cardinality, then only need counter of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Example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total storage requirement is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Example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𝐾𝐵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3"/>
                <a:stretch>
                  <a:fillRect l="-1217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53652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3" y="1324928"/>
                <a:ext cx="3946614" cy="53193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HyperLogLog error and space requirements </a:t>
                </a:r>
              </a:p>
              <a:p>
                <a:r>
                  <a:rPr lang="en-US" dirty="0" err="1"/>
                  <a:t>Flajoet</a:t>
                </a:r>
                <a:r>
                  <a:rPr lang="en-US" dirty="0"/>
                  <a:t>, et. al., 2007, show that the </a:t>
                </a:r>
                <a:r>
                  <a:rPr lang="en-US" b="1" dirty="0"/>
                  <a:t>empirical error </a:t>
                </a:r>
                <a:r>
                  <a:rPr lang="en-US" dirty="0"/>
                  <a:t>of the </a:t>
                </a:r>
                <a:r>
                  <a:rPr lang="en-US" dirty="0" err="1"/>
                  <a:t>HyperLogLog</a:t>
                </a:r>
                <a:r>
                  <a:rPr lang="en-US" dirty="0"/>
                  <a:t> algorithm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1.04/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04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1%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Flajoet</a:t>
                </a:r>
                <a:r>
                  <a:rPr lang="en-US" dirty="0"/>
                  <a:t>, et. al., 2007, show an empirical comparison of algorithms  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3" y="1324928"/>
                <a:ext cx="3946614" cy="5319381"/>
              </a:xfrm>
              <a:blipFill>
                <a:blip r:embed="rId2"/>
                <a:stretch>
                  <a:fillRect l="-3246" t="-2520" r="-3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AA765-2D33-B6AA-F57D-B9C413799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25" y="1324929"/>
            <a:ext cx="7373149" cy="2036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3843-FAFE-6C7F-2150-6D6BB358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779" y="3432678"/>
            <a:ext cx="6907696" cy="33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3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Aggregating </a:t>
            </a:r>
            <a:r>
              <a:rPr lang="en-US" dirty="0" err="1"/>
              <a:t>HyperLogLog</a:t>
            </a:r>
            <a:r>
              <a:rPr lang="en-US" dirty="0"/>
              <a:t> counters </a:t>
            </a:r>
          </a:p>
          <a:p>
            <a:r>
              <a:rPr lang="en-US" dirty="0" err="1"/>
              <a:t>HyperLogLog</a:t>
            </a:r>
            <a:r>
              <a:rPr lang="en-US" dirty="0"/>
              <a:t> counters can be readily </a:t>
            </a:r>
            <a:r>
              <a:rPr lang="en-US" b="1" dirty="0"/>
              <a:t>merged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Example; counters by minute merged (aggregated) to counters by hour  </a:t>
            </a:r>
          </a:p>
          <a:p>
            <a:pPr lvl="1"/>
            <a:r>
              <a:rPr lang="en-US" dirty="0"/>
              <a:t>Example; counters by day merged to weekly or monthly</a:t>
            </a:r>
          </a:p>
          <a:p>
            <a:pPr lvl="1"/>
            <a:r>
              <a:rPr lang="en-US" dirty="0"/>
              <a:t>Example; counters for different streams merged into single estimate  </a:t>
            </a:r>
          </a:p>
          <a:p>
            <a:r>
              <a:rPr lang="en-US" dirty="0"/>
              <a:t>But we cannot just sum the total unique events over multiple periods!</a:t>
            </a:r>
          </a:p>
          <a:p>
            <a:pPr lvl="1"/>
            <a:r>
              <a:rPr lang="en-US" dirty="0"/>
              <a:t>Example; A user who is active several days of the month is only counted once aggregated over a month   </a:t>
            </a:r>
          </a:p>
          <a:p>
            <a:pPr lvl="1"/>
            <a:r>
              <a:rPr lang="en-US" dirty="0"/>
              <a:t>A simple sum will count the user multiple times</a:t>
            </a:r>
          </a:p>
          <a:p>
            <a:r>
              <a:rPr lang="en-US" dirty="0"/>
              <a:t>Must </a:t>
            </a:r>
            <a:r>
              <a:rPr lang="en-US" b="1" dirty="0"/>
              <a:t>merge by union and then sum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75660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864028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Aggregating </a:t>
                </a:r>
                <a:r>
                  <a:rPr lang="en-US" dirty="0" err="1"/>
                  <a:t>HyperLogLog</a:t>
                </a:r>
                <a:r>
                  <a:rPr lang="en-US" dirty="0"/>
                  <a:t> counters </a:t>
                </a:r>
              </a:p>
              <a:p>
                <a:r>
                  <a:rPr lang="en-US" dirty="0"/>
                  <a:t>Must </a:t>
                </a:r>
                <a:r>
                  <a:rPr lang="en-US" b="1" dirty="0"/>
                  <a:t>merged by union, </a:t>
                </a:r>
                <a:r>
                  <a:rPr lang="en-US" b="1" i="1" dirty="0"/>
                  <a:t>U</a:t>
                </a:r>
                <a:r>
                  <a:rPr lang="en-US" b="1" dirty="0"/>
                  <a:t>, and then sum</a:t>
                </a:r>
                <a:endParaRPr lang="en-US" dirty="0"/>
              </a:p>
              <a:p>
                <a:r>
                  <a:rPr lang="en-US" dirty="0"/>
                  <a:t>For set of </a:t>
                </a:r>
                <a:r>
                  <a:rPr lang="en-US" i="1" dirty="0"/>
                  <a:t>n</a:t>
                </a:r>
                <a:r>
                  <a:rPr lang="en-US" dirty="0"/>
                  <a:t> HLLs,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h𝑙𝑙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1,2,..,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h𝑙𝑙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1,2,..,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h𝑙𝑙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1,2,..,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compute union of max bucket values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1,2,..,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h𝑙𝑙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1,2,..,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h𝑙𝑙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1,2,..,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h𝑙𝑙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1,2,..,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Example; union of two HLLs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h𝑙𝑙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=[5, 3, 8, 12]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h𝑙𝑙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=[5, 10, 3, 5]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=[5, 10, 8, 12]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864028" cy="4958516"/>
              </a:xfrm>
              <a:blipFill>
                <a:blip r:embed="rId2"/>
                <a:stretch>
                  <a:fillRect l="-1178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319429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HyperLogLog++, </a:t>
                </a:r>
                <a:r>
                  <a:rPr lang="en-US" dirty="0" err="1">
                    <a:hlinkClick r:id="rId2"/>
                  </a:rPr>
                  <a:t>Heule</a:t>
                </a:r>
                <a:r>
                  <a:rPr lang="en-US" dirty="0">
                    <a:hlinkClick r:id="rId2"/>
                  </a:rPr>
                  <a:t>, et. al., 2013</a:t>
                </a:r>
                <a:r>
                  <a:rPr lang="en-US" dirty="0"/>
                  <a:t>, from Google Research, incorporates some potential improvements</a:t>
                </a:r>
              </a:p>
              <a:p>
                <a:r>
                  <a:rPr lang="en-US" dirty="0"/>
                  <a:t>64 bit counters with 64 bit hash rather than 32 bit counters</a:t>
                </a:r>
              </a:p>
              <a:p>
                <a:r>
                  <a:rPr lang="en-US" dirty="0"/>
                  <a:t>Initialize registers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rather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to prevent 0 from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r>
                  <a:rPr lang="en-US" dirty="0"/>
                  <a:t>    </a:t>
                </a:r>
              </a:p>
              <a:p>
                <a:r>
                  <a:rPr lang="en-US" dirty="0"/>
                  <a:t>Improved bias correction for small cardinality,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range correction to account for hash collisions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But, </a:t>
                </a:r>
                <a:r>
                  <a:rPr lang="en-US" dirty="0" err="1"/>
                  <a:t>HyperLogLog</a:t>
                </a:r>
                <a:r>
                  <a:rPr lang="en-US" dirty="0"/>
                  <a:t>++ requires more memory and performance may not actually improve depending on specific application  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3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5156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Push most processing to the periphery of network </a:t>
            </a:r>
            <a:endParaRPr lang="en-US" b="1" dirty="0"/>
          </a:p>
          <a:p>
            <a:r>
              <a:rPr lang="en-US" dirty="0"/>
              <a:t>Network bandwidth is major limitation for large networks </a:t>
            </a:r>
          </a:p>
          <a:p>
            <a:pPr lvl="1"/>
            <a:r>
              <a:rPr lang="en-US" dirty="0"/>
              <a:t>Consider IoT application with 100,000 sensors </a:t>
            </a:r>
          </a:p>
          <a:p>
            <a:pPr lvl="1"/>
            <a:r>
              <a:rPr lang="en-US" dirty="0"/>
              <a:t>At 1 sec sampling interval reporting rate is 360 M samples (messages) per hour</a:t>
            </a:r>
          </a:p>
          <a:p>
            <a:pPr lvl="1"/>
            <a:r>
              <a:rPr lang="en-US" dirty="0"/>
              <a:t>Statistic aggregated to 10 min reporting rate is 600 K samples (messages) per hour </a:t>
            </a:r>
          </a:p>
          <a:p>
            <a:r>
              <a:rPr lang="en-US" dirty="0"/>
              <a:t>Many peripheral devices have considerable processing power </a:t>
            </a:r>
          </a:p>
          <a:p>
            <a:pPr lvl="1"/>
            <a:r>
              <a:rPr lang="en-US" dirty="0"/>
              <a:t>We can take advantage of the idle capacity </a:t>
            </a:r>
          </a:p>
          <a:p>
            <a:pPr lvl="1"/>
            <a:r>
              <a:rPr lang="en-US" dirty="0"/>
              <a:t>Greatly reduce load on networks and central processing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Processing of Stream Data</a:t>
            </a:r>
          </a:p>
        </p:txBody>
      </p:sp>
    </p:spTree>
    <p:extLst>
      <p:ext uri="{BB962C8B-B14F-4D97-AF65-F5344CB8AC3E}">
        <p14:creationId xmlns:p14="http://schemas.microsoft.com/office/powerpoint/2010/main" val="54747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6237584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HyperLogLog++, </a:t>
            </a:r>
            <a:r>
              <a:rPr lang="en-US" dirty="0" err="1">
                <a:hlinkClick r:id="rId2"/>
              </a:rPr>
              <a:t>Heule</a:t>
            </a:r>
            <a:r>
              <a:rPr lang="en-US" dirty="0">
                <a:hlinkClick r:id="rId2"/>
              </a:rPr>
              <a:t>, et. al., 2013</a:t>
            </a:r>
            <a:r>
              <a:rPr lang="en-US" dirty="0"/>
              <a:t>, from Google Research, incorporates some potential improvements</a:t>
            </a:r>
          </a:p>
          <a:p>
            <a:r>
              <a:rPr lang="en-US" dirty="0"/>
              <a:t>Comparison between algorithms shows </a:t>
            </a:r>
            <a:r>
              <a:rPr lang="en-US" dirty="0" err="1"/>
              <a:t>HyperLogLog</a:t>
            </a:r>
            <a:r>
              <a:rPr lang="en-US" dirty="0"/>
              <a:t> and </a:t>
            </a:r>
            <a:r>
              <a:rPr lang="en-US" dirty="0" err="1"/>
              <a:t>HyperLogLog</a:t>
            </a:r>
            <a:r>
              <a:rPr lang="en-US" dirty="0"/>
              <a:t>++ performance converge </a:t>
            </a:r>
          </a:p>
          <a:p>
            <a:r>
              <a:rPr lang="en-US" dirty="0"/>
              <a:t>Simple linear counting is best for small cardinality 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154D3-CADE-5B6E-82FB-8AF63E33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657" y="1134762"/>
            <a:ext cx="4541158" cy="552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023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3040-43CE-B76A-8263-5E4E201AD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DA7D-BCA3-E1A2-4F5D-E3C2A76E95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Quantiles in Streams </a:t>
            </a:r>
          </a:p>
        </p:txBody>
      </p:sp>
    </p:spTree>
    <p:extLst>
      <p:ext uri="{BB962C8B-B14F-4D97-AF65-F5344CB8AC3E}">
        <p14:creationId xmlns:p14="http://schemas.microsoft.com/office/powerpoint/2010/main" val="31928518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BA9A4-511F-441C-EEE0-3FFD7C9AA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CCCE0-5D25-D7E6-35B6-1C950F500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Estimating quantiles in infinite streams is a fundamental problem</a:t>
                </a:r>
              </a:p>
              <a:p>
                <a:r>
                  <a:rPr lang="en-US" dirty="0"/>
                  <a:t>Examples of applying quantile estimation in streams: </a:t>
                </a:r>
              </a:p>
              <a:p>
                <a:pPr lvl="1"/>
                <a:r>
                  <a:rPr lang="en-US" dirty="0"/>
                  <a:t>Medians</a:t>
                </a:r>
              </a:p>
              <a:p>
                <a:pPr lvl="1"/>
                <a:r>
                  <a:rPr lang="en-US" dirty="0"/>
                  <a:t>Distribution probability mass function or cumulative distribution function</a:t>
                </a:r>
              </a:p>
              <a:p>
                <a:pPr lvl="1"/>
                <a:r>
                  <a:rPr lang="en-US" dirty="0"/>
                  <a:t>Extreme quartiles (</a:t>
                </a:r>
                <a:r>
                  <a:rPr lang="en-US" dirty="0" err="1"/>
                  <a:t>eg.</a:t>
                </a:r>
                <a:r>
                  <a:rPr lang="en-US" dirty="0"/>
                  <a:t> 0.001, 0.999) for anomaly detection.  </a:t>
                </a:r>
              </a:p>
              <a:p>
                <a:r>
                  <a:rPr lang="en-US" dirty="0"/>
                  <a:t>Can we just use a naïve algorithm? </a:t>
                </a:r>
              </a:p>
              <a:p>
                <a:pPr lvl="1"/>
                <a:r>
                  <a:rPr lang="en-US" dirty="0"/>
                  <a:t>Accumulate values,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memory</a:t>
                </a:r>
              </a:p>
              <a:p>
                <a:pPr lvl="1"/>
                <a:r>
                  <a:rPr lang="en-US" dirty="0"/>
                  <a:t>Sort,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operations </a:t>
                </a:r>
              </a:p>
              <a:p>
                <a:r>
                  <a:rPr lang="en-US" b="1" dirty="0"/>
                  <a:t>Naïve algorithm is not scalable </a:t>
                </a:r>
              </a:p>
              <a:p>
                <a:r>
                  <a:rPr lang="en-US" dirty="0"/>
                  <a:t>Need a </a:t>
                </a:r>
                <a:r>
                  <a:rPr lang="en-US" b="1" dirty="0"/>
                  <a:t>sketch algorithm!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CCCE0-5D25-D7E6-35B6-1C950F500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523B6D89-6E07-C67E-20D0-453FB3C2981F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Estimating Quantiles in Streams</a:t>
            </a:r>
          </a:p>
        </p:txBody>
      </p:sp>
    </p:spTree>
    <p:extLst>
      <p:ext uri="{BB962C8B-B14F-4D97-AF65-F5344CB8AC3E}">
        <p14:creationId xmlns:p14="http://schemas.microsoft.com/office/powerpoint/2010/main" val="264954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8030D-8778-1D46-321E-A2A60BA0A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3C21DE-0F8A-FA39-7723-FEFCE532D18E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filtering, sampling and sketching 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20E9920-58C3-CA6E-3F4A-BD98EED2D936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902E-687B-83DD-434E-B647B0EB5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DBF9D3-9731-53F2-1F27-BB3B0240966D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1C4EB3B-0038-BCC1-0B7E-2823B22A35F2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C86BA443-B6F4-BA94-3AD0-41B8E3C00009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FE9E029-A1AA-4912-B687-E25604780964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F2F9FA-5FB0-26F3-F134-48462964B6AF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36E7102-37F7-D643-635C-42DF88CACAE7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35DF7A-1FB5-DC61-1A31-EDF9CD915CB4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B5040E-A5AB-43E8-E446-4EA14F11C3DF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1900CB-5B8B-CEAE-26E9-A4C46D9085C3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D22E10C-6D99-0855-7686-879EB3AFF24B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89383F-54DD-187E-3E01-35D68844F421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F0C1AD-6003-CA38-7909-5A3ECEEAB571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D0BD07-17DD-D0D1-82ED-AD49F40C455E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0DA424F-2C20-D812-0639-EF5FE1437690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033F6E-ACC0-4E3A-228C-8238D3588722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F0C6D2B-D1FB-789B-2842-3055CE42AF77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4D8EAE-9554-AAD1-A1AE-4B3B382BFE28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DF031B-6301-D490-8E02-DA0F8854AB39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CA0167-0038-E09D-B741-F2A7048FA2BD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1D0E30-1FDB-06BD-4B6D-6D659A1BAF05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BF76AE-54EA-DE46-CB26-FF03A762BBAC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0ACBDB-6DC3-116D-2C97-C8D4DB913815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0ACBDB-6DC3-116D-2C97-C8D4DB913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38C48744-AD9D-047C-2F8F-3286BF6473CB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98685A-01FD-0834-A1B4-F640CE6187A1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817D2C-3896-1B91-D1D1-4B0E3624DC38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8981B-B600-8F0F-3ECD-15D4DCEE1F53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6D1058-2DA7-5E81-74FD-A5FDD7652C2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63266E-11AF-D4EF-1B9F-A6DEFCF0F632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C29451-A49B-D090-82EB-80B0C12721B7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499747-A593-28EC-491B-785A9397B117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894752-2A7B-0FA8-CC28-8693F45BABE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0DCBAC5-BED6-2497-351D-0AC741A59B9A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D3619F-03A3-E440-055C-CA92E823B26F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3EA2823-7342-42E5-CF25-E23BBEF5F812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7946C69-ED6A-C307-1DA3-73DCF51DE96A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BEBB898-0EE7-921C-B4C0-53AEE394A0D5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115A030-FF58-050A-4D7E-5F63D7EED885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18B717C-CDE1-1605-8A87-8C6CCB51DC00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8F9FF1-C908-275F-F604-C9FABA1C1C37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Streams can be filtered 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09E420-14E2-B6EC-EE54-8CF70DE87124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D86332-88AD-64CD-0A35-D168FFFDE70F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AA8934-2821-9A63-DB3D-DD4B56D4DC33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5E2BCB-04BF-2AEA-534A-4D4B534DE5B9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6489C3-588E-41BF-043A-D61C81FF993C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1CCE5-A067-6524-5710-D4263C2C6B2E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F8F8082-1B84-0307-94AC-B7A2FE62D67A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8AF88-23BC-4893-2C8E-3AACB9741891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D508F3-C625-CEBD-8363-051908E65796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6381F0-CF0E-C6D9-BD63-56FEAF87B06C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910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9045D-FEA2-4516-A1BD-16DBE27CF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5EEF29-2FF0-0B5F-B534-7F9A942F2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Estimating quantiles in infinite streams is a fundamental problem</a:t>
                </a:r>
              </a:p>
              <a:p>
                <a:r>
                  <a:rPr lang="en-US" dirty="0"/>
                  <a:t>For a stream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observations,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we can specify the problem two ways</a:t>
                </a:r>
              </a:p>
              <a:p>
                <a:pPr lvl="1"/>
                <a:r>
                  <a:rPr lang="en-US" dirty="0"/>
                  <a:t>Given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find its </a:t>
                </a:r>
                <a:r>
                  <a:rPr lang="en-US" b="1" dirty="0"/>
                  <a:t>rank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Or, for quantile,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find rank of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focus on the second specification </a:t>
                </a:r>
              </a:p>
              <a:p>
                <a:r>
                  <a:rPr lang="en-US" dirty="0"/>
                  <a:t>Two closely related problems </a:t>
                </a:r>
              </a:p>
              <a:p>
                <a:pPr lvl="1"/>
                <a:r>
                  <a:rPr lang="en-US" b="1" dirty="0"/>
                  <a:t>Single quantile </a:t>
                </a:r>
                <a:r>
                  <a:rPr lang="en-US" dirty="0"/>
                  <a:t>estimation problem</a:t>
                </a:r>
              </a:p>
              <a:p>
                <a:pPr lvl="1"/>
                <a:r>
                  <a:rPr lang="en-US" b="1" dirty="0"/>
                  <a:t>All quantiles</a:t>
                </a:r>
                <a:r>
                  <a:rPr lang="en-US" dirty="0"/>
                  <a:t> estimation problem</a:t>
                </a:r>
              </a:p>
              <a:p>
                <a:pPr lvl="1"/>
                <a:r>
                  <a:rPr lang="en-US" dirty="0"/>
                  <a:t>If we can do the first, we can do the second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5EEF29-2FF0-0B5F-B534-7F9A942F2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548D342-99F4-0613-8624-8FA4805E7C2C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Estimating Quantiles in Streams</a:t>
            </a:r>
          </a:p>
        </p:txBody>
      </p:sp>
    </p:spTree>
    <p:extLst>
      <p:ext uri="{BB962C8B-B14F-4D97-AF65-F5344CB8AC3E}">
        <p14:creationId xmlns:p14="http://schemas.microsoft.com/office/powerpoint/2010/main" val="10443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BD57-EB05-C928-FECD-A6A00F14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223311-05C4-FF58-A3E6-7B83B14B42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Estimating quantiles in infinite streams is a fundamental problem</a:t>
                </a:r>
              </a:p>
              <a:p>
                <a:r>
                  <a:rPr lang="en-US" dirty="0"/>
                  <a:t>Algorithms use a sketch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desirable properties  </a:t>
                </a:r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Minimize memory required</a:t>
                </a:r>
              </a:p>
              <a:p>
                <a:pPr lvl="1"/>
                <a:r>
                  <a:rPr lang="en-US" dirty="0"/>
                  <a:t>Mergeability  </a:t>
                </a:r>
              </a:p>
              <a:p>
                <a:r>
                  <a:rPr lang="en-US" dirty="0"/>
                  <a:t>We will look at two examples</a:t>
                </a:r>
              </a:p>
              <a:p>
                <a:pPr lvl="1"/>
                <a:r>
                  <a:rPr lang="en-US" b="1" dirty="0"/>
                  <a:t>t-digest algorithm</a:t>
                </a:r>
                <a:r>
                  <a:rPr lang="en-US" dirty="0"/>
                  <a:t>, </a:t>
                </a:r>
                <a:r>
                  <a:rPr lang="en-US" dirty="0">
                    <a:hlinkClick r:id="rId2"/>
                  </a:rPr>
                  <a:t>Dunning and Ertl, 2019 </a:t>
                </a:r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b="1" dirty="0"/>
                  <a:t>relative error quantile (REQ) sketch </a:t>
                </a:r>
                <a:r>
                  <a:rPr lang="en-US" dirty="0"/>
                  <a:t>algorithm,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Cormode</m:t>
                    </m:r>
                    <m: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et</m:t>
                    </m:r>
                    <m: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.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al</m:t>
                    </m:r>
                    <m:r>
                      <a:rPr lang="en-US" dirty="0">
                        <a:latin typeface="Cambria Math" panose="02040503050406030204" pitchFamily="18" charset="0"/>
                        <a:hlinkClick r:id="rId3"/>
                      </a:rPr>
                      <m:t>. 2020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For a relatively up to date overview see </a:t>
                </a:r>
                <a:r>
                  <a:rPr lang="en-US" sz="2000" dirty="0">
                    <a:hlinkClick r:id="rId4"/>
                  </a:rPr>
                  <a:t>A Survey of Approximate Quantile Computation on Large-scale Data (Technical Report), Chen, et. al, 2020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223311-05C4-FF58-A3E6-7B83B14B4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5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F19BA3D-989E-917A-1D89-04F66BFDD24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Estimating Quantiles in Streams</a:t>
            </a:r>
          </a:p>
        </p:txBody>
      </p:sp>
    </p:spTree>
    <p:extLst>
      <p:ext uri="{BB962C8B-B14F-4D97-AF65-F5344CB8AC3E}">
        <p14:creationId xmlns:p14="http://schemas.microsoft.com/office/powerpoint/2010/main" val="417892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F45A-8171-D187-DC95-396B3B24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7ED62-9E11-AF30-77B6-B2904E45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220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t-digest is an effective heuristic algorithm</a:t>
            </a:r>
          </a:p>
          <a:p>
            <a:r>
              <a:rPr lang="en-US" dirty="0"/>
              <a:t>The t-digest uses a unique sampling strategy that improves quantile estimates at extremes, e.g. distribution tails</a:t>
            </a:r>
          </a:p>
          <a:p>
            <a:pPr lvl="1"/>
            <a:r>
              <a:rPr lang="en-US" dirty="0"/>
              <a:t>Accuracy improved by interpolation between samples </a:t>
            </a:r>
          </a:p>
          <a:p>
            <a:pPr lvl="1"/>
            <a:r>
              <a:rPr lang="en-US" dirty="0"/>
              <a:t>Effective for anomaly detection and similar situations  </a:t>
            </a:r>
          </a:p>
          <a:p>
            <a:r>
              <a:rPr lang="en-US" dirty="0"/>
              <a:t>Numerous implementations of the t-digest algorithm</a:t>
            </a:r>
          </a:p>
          <a:p>
            <a:pPr lvl="1"/>
            <a:r>
              <a:rPr lang="en-US" dirty="0">
                <a:hlinkClick r:id="rId2"/>
              </a:rPr>
              <a:t>Apache </a:t>
            </a:r>
            <a:r>
              <a:rPr lang="en-US" dirty="0" err="1">
                <a:hlinkClick r:id="rId2"/>
              </a:rPr>
              <a:t>DataSketches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Fastdigest</a:t>
            </a:r>
            <a:r>
              <a:rPr lang="en-US" dirty="0">
                <a:hlinkClick r:id="rId3"/>
              </a:rPr>
              <a:t> package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Tdigest</a:t>
            </a:r>
            <a:r>
              <a:rPr lang="en-US" dirty="0">
                <a:hlinkClick r:id="rId4"/>
              </a:rPr>
              <a:t> package</a:t>
            </a:r>
            <a:endParaRPr lang="en-US" dirty="0"/>
          </a:p>
          <a:p>
            <a:pPr lvl="1"/>
            <a:r>
              <a:rPr lang="en-US" dirty="0"/>
              <a:t>Also see implementations in many languages in </a:t>
            </a:r>
            <a:r>
              <a:rPr lang="en-US" dirty="0">
                <a:hlinkClick r:id="rId5"/>
              </a:rPr>
              <a:t>Ted Dunning’s reference implementation GitHub repository</a:t>
            </a:r>
            <a:r>
              <a:rPr lang="en-US" dirty="0"/>
              <a:t>   </a:t>
            </a:r>
          </a:p>
          <a:p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A864AD-6329-A7B0-5351-19D4ACA6D63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293433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CFCEF-FA41-C9D9-00BC-B356519CF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F9DCC-EF4C-06FA-AF0A-027E5EFBD9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t-digest is an effective heuristic algorithm</a:t>
                </a:r>
              </a:p>
              <a:p>
                <a:r>
                  <a:rPr lang="en-US" dirty="0"/>
                  <a:t>The t-digest algorithm computes </a:t>
                </a:r>
                <a:r>
                  <a:rPr lang="en-US" b="1" dirty="0"/>
                  <a:t>representative cluster centroids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Samples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are partitioned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clusters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Each cluster,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contains as many samples as possible, subject to a size bound   </a:t>
                </a: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F9DCC-EF4C-06FA-AF0A-027E5EFBD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2050EC1-B3B3-39E2-CE25-C658198298D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416012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1AA6-D4AE-B3B0-F319-389C40BF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C2AE4-BBF2-2F03-B52C-FCF927CD04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t-digest is an effective heuristic algorithm</a:t>
                </a:r>
              </a:p>
              <a:p>
                <a:r>
                  <a:rPr lang="en-US" dirty="0"/>
                  <a:t>Each cluster,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contains as many samples as possible, subject to a size bound   </a:t>
                </a:r>
              </a:p>
              <a:p>
                <a:r>
                  <a:rPr lang="en-US" dirty="0"/>
                  <a:t>For clusters of size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centroid is the mean of the partition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Clusters centers are ordered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Partitions may be </a:t>
                </a:r>
                <a:r>
                  <a:rPr lang="en-US" b="1" dirty="0"/>
                  <a:t>strongly ordered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brk m:alnAt="7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 </a:t>
                </a:r>
                <a:r>
                  <a:rPr lang="en-US" b="1" dirty="0"/>
                  <a:t>weakly ordered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𝑜𝑓𝑓𝑠𝑒𝑡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Weekly ordered clusters have overlapping partitions 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C2AE4-BBF2-2F03-B52C-FCF927CD0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B8E16E3-DFAE-A0EE-085B-F0EAACC0CD3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86000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64B7-ABAA-81E3-68A9-D831A6CE1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643BD-5401-1A44-DDC9-EDECF74CAB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t-digest is an effective heuristic algorithm</a:t>
                </a:r>
              </a:p>
              <a:p>
                <a:r>
                  <a:rPr lang="en-US" dirty="0"/>
                  <a:t>Clusters centers are ordered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For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 left and right weights are: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643BD-5401-1A44-DDC9-EDECF74CA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1DB1A2D-5A68-9606-384D-3BA3F83C9578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823586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2F3E4-DE52-444A-7FE0-6E42DA66E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BE1092-1A71-885E-30E5-4F2F6052669F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filtering, sampling and sketching 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AC73EE2-72CC-C189-8B84-98FF9FA853F4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B1087-9773-5D88-C9B6-89178EE02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Reducing stream data volume is key to providing real-time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AEBADD-2E30-CBE6-39E2-44F4E5A18E6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D08C65E3-FA95-2589-2F2D-F7D7A31FC805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80B060B4-BF4F-19A0-64EC-1D5FB9CD0503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DAA219F3-5C5A-B60B-974E-21BFFDFA1E2D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0B6054B-B3D7-40EB-8F37-3D339B856202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545352-083A-AB8B-5BA7-F17E0A67D53A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A5C892-1371-D235-070F-D58E6AE553E8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4FF9BF8-F6C2-D905-3F5A-787ACFC4C49F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25E1F2-D0AC-60EC-98B2-9788D553D193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314FFD-C2B8-0C24-67B6-EB0C1675A8EE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4D86A61-1469-2A66-AC15-4371694EA552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6B80842-EFA8-DD79-7131-65ACCBCC6D60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67E0EEA-9610-A113-DB03-A3506FB2B731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4D2803-1D7E-49FC-1C9B-D9D5FC43C9EF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D0B009-016C-EF27-1C61-8A3803F7156B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BF23EE-DA3E-61EE-7D8E-46817A96C090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1F4B83-AA69-71F1-82F6-A8D9EDC0C3A3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E0BB5A-9508-C399-6C07-CA3BCA5BEF02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B9E79F-B39E-1B4A-AF1A-7D67ACC5D1E1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B9E79F-B39E-1B4A-AF1A-7D67ACC5D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CDF978BC-C8F2-94B1-7C29-0133DC4AF192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6CD984-85B0-8F37-B385-7345D979A53A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9944B8-ABED-7B26-68D0-44366B648F87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8606BE-A306-B934-BD79-5E9C7DA6481D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4FB844-ED40-04B6-2570-6A6A5FC508F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E4A81-CBE7-29E1-D55D-49D1C7F44A49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A328CA-E4E2-4B43-F8E3-AA18DEA0BC96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DF4FFC-737C-903D-2C61-349F07E7ECE7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71EEA6A-4597-5BA2-8BCA-B696A5EAB57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AFA939-04F6-F92A-F820-A6CDEF64D2C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B243B4-D5B2-DC11-F953-D169B494B3CC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8F13EE-CB94-EC0B-53B5-C991F40723BA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E8CD1AA-1D45-2E81-7D69-E9BD754201B4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0A4B-8F47-1E9B-39C3-072AE216BA27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0655501-AD19-9833-7201-58FAD6968082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3404CD1-9C27-EDB9-2329-5EF91AF8AE6E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687BF4D-0707-985D-0247-8911C6CD9336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Streams can be filtered 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D32634-28A6-85EC-0932-3F091D114DDE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93D8A0-B707-ED17-06A8-37109F5B55DE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1FDDEF-45D4-A1CC-0F3F-1508A39E9BA3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3DEFCC-5A7D-A134-E88A-93EDBFAA9CE1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4750C04-2EFD-14F6-9469-9C192060F4B7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60D200-A8A4-A7B5-FF6B-B63C497B21ED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F86D8C-E4A1-0FE7-CC71-C5BCDE898394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F1C2C0-68A7-40C1-938A-8BACDDDED0CF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CC96DB-55AC-CD18-65DD-E1D12D8A128F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4BEE90-4F8E-6F71-1223-A54C51B8B79C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67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 animBg="1"/>
      <p:bldP spid="5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31" grpId="0" animBg="1"/>
      <p:bldP spid="32" grpId="0" animBg="1"/>
      <p:bldP spid="33" grpId="0" animBg="1"/>
      <p:bldP spid="34" grpId="0"/>
      <p:bldP spid="36" grpId="0" animBg="1"/>
      <p:bldP spid="37" grpId="0" animBg="1"/>
      <p:bldP spid="38" grpId="0" animBg="1"/>
      <p:bldP spid="39" grpId="0"/>
      <p:bldP spid="40" grpId="0" animBg="1"/>
      <p:bldP spid="42" grpId="0" animBg="1"/>
      <p:bldP spid="43" grpId="0" animBg="1"/>
      <p:bldP spid="44" grpId="0" animBg="1"/>
      <p:bldP spid="45" grpId="0"/>
      <p:bldP spid="46" grpId="0" animBg="1"/>
      <p:bldP spid="2" grpId="0"/>
      <p:bldP spid="9" grpId="0"/>
      <p:bldP spid="10" grpId="0"/>
      <p:bldP spid="5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258C0-EA5A-78D5-56CE-8B6D09650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4F3D7-2A71-A478-EFDF-6D874C908C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Choice of sampling interval is key to the t-digest algorithm</a:t>
                </a:r>
              </a:p>
              <a:p>
                <a:r>
                  <a:rPr lang="en-US" dirty="0"/>
                  <a:t>Quantile estimation algorithms face a persistent problem with extreme quantiles   </a:t>
                </a:r>
              </a:p>
              <a:p>
                <a:pPr lvl="1"/>
                <a:r>
                  <a:rPr lang="en-US" dirty="0"/>
                  <a:t>Example, for anomaly detection we want to compute values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=0.001, 0.999</m:t>
                    </m:r>
                  </m:oMath>
                </a14:m>
                <a:r>
                  <a:rPr lang="en-US" dirty="0"/>
                  <a:t> or even more extreme</a:t>
                </a:r>
              </a:p>
              <a:p>
                <a:pPr lvl="1"/>
                <a:r>
                  <a:rPr lang="en-US" dirty="0"/>
                  <a:t>Sketches with uniform sampling have insufficient extreme samples to accurately estimate tail behavior </a:t>
                </a:r>
              </a:p>
              <a:p>
                <a:r>
                  <a:rPr lang="en-US" dirty="0"/>
                  <a:t>The t-digest algorithm uses a non-uniform sampling function to overcome this problem  </a:t>
                </a:r>
              </a:p>
              <a:p>
                <a:pPr lvl="1"/>
                <a:r>
                  <a:rPr lang="en-US" dirty="0"/>
                  <a:t>Sampling extreme values is favored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4F3D7-2A71-A478-EFDF-6D874C908C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438C48A2-0570-43AF-B2A5-88C15313EB42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42895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DF71-7184-BA6B-6640-58ACCCF3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F2E27-F1C8-AA80-57F4-A39715EB9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Choice of sampling interval is key to the t-digest algorithm</a:t>
                </a:r>
              </a:p>
              <a:p>
                <a:r>
                  <a:rPr lang="en-US" dirty="0"/>
                  <a:t>The t-digest algorithm uses a scale function to perform nonuniform sampling </a:t>
                </a:r>
              </a:p>
              <a:p>
                <a:r>
                  <a:rPr lang="en-US" dirty="0"/>
                  <a:t>Example of scale function with </a:t>
                </a:r>
                <a:r>
                  <a:rPr lang="en-US" b="1" dirty="0"/>
                  <a:t>compression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/>
                  <a:t>Where: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the number of clusters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F2E27-F1C8-AA80-57F4-A39715EB9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  <a:blipFill>
                <a:blip r:embed="rId2"/>
                <a:stretch>
                  <a:fillRect l="-1203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8CEBAE5-D1AD-C359-7D1F-12194FD6147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207198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30EE6-B132-13AF-4741-BD21BFA9D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E7984-4381-C730-138D-FECEA0B96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Choice of sampling interval is key to the t-digest algorithm</a:t>
                </a:r>
              </a:p>
              <a:p>
                <a:r>
                  <a:rPr lang="en-US" dirty="0"/>
                  <a:t>The t-digest algorithm uses a scale function to perform nonuniform sampling </a:t>
                </a:r>
              </a:p>
              <a:p>
                <a:r>
                  <a:rPr lang="en-US" dirty="0"/>
                  <a:t>Other scale functions with </a:t>
                </a:r>
                <a:r>
                  <a:rPr lang="en-US" b="1" dirty="0"/>
                  <a:t>compression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+24</m:t>
                          </m:r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≤1/2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&lt;1/2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the number of clusters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E7984-4381-C730-138D-FECEA0B96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  <a:blipFill>
                <a:blip r:embed="rId2"/>
                <a:stretch>
                  <a:fillRect l="-1203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A64C2A3-200F-7E1C-9620-2C5A901FD3E0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36926235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F68B5-C9A5-E9AE-CD07-2EE17999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09A8C-100F-9FA6-AA64-B308005AB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6510124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Choice of sampling interval is key to the t-digest algorithm</a:t>
                </a:r>
              </a:p>
              <a:p>
                <a:r>
                  <a:rPr lang="en-US" dirty="0"/>
                  <a:t>Example of scale function with </a:t>
                </a:r>
                <a:r>
                  <a:rPr lang="en-US" b="1" dirty="0"/>
                  <a:t>compression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Vertical lines show cluster centroids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Sampling denser at extreme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09A8C-100F-9FA6-AA64-B308005AB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6510124" cy="5220523"/>
              </a:xfrm>
              <a:blipFill>
                <a:blip r:embed="rId2"/>
                <a:stretch>
                  <a:fillRect l="-1966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815366E-6ADC-0DF3-8CE1-1F79A43B5500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B10DA-383C-5FB7-26FC-D0AD76D3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084" y="1802970"/>
            <a:ext cx="4703916" cy="4048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393CD5-C973-9D7F-970A-05D1C869C70F}"/>
              </a:ext>
            </a:extLst>
          </p:cNvPr>
          <p:cNvSpPr txBox="1"/>
          <p:nvPr/>
        </p:nvSpPr>
        <p:spPr>
          <a:xfrm>
            <a:off x="8103029" y="6006366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4"/>
              </a:rPr>
              <a:t>Dunning and Ertl,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4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D026-EB71-770D-57E8-73A7373B8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2B6DB9-2674-0662-9750-628DC175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5" y="2014760"/>
            <a:ext cx="8756724" cy="4330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F081-A156-B756-0F66-373BA7AB3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967" y="1239955"/>
            <a:ext cx="10914278" cy="639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a scale function improves interpolation of tail quantiles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2F0CA0-45D8-3CF8-E853-9931DDA9A6D0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A3F8EF-7212-99FE-0955-9911DB2C3444}"/>
              </a:ext>
            </a:extLst>
          </p:cNvPr>
          <p:cNvCxnSpPr>
            <a:cxnSpLocks/>
          </p:cNvCxnSpPr>
          <p:nvPr/>
        </p:nvCxnSpPr>
        <p:spPr>
          <a:xfrm flipV="1">
            <a:off x="2490395" y="3429000"/>
            <a:ext cx="1885293" cy="61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CD891F5-F4F8-2D55-43C4-7ED10B38C2BA}"/>
              </a:ext>
            </a:extLst>
          </p:cNvPr>
          <p:cNvSpPr txBox="1">
            <a:spLocks/>
          </p:cNvSpPr>
          <p:nvPr/>
        </p:nvSpPr>
        <p:spPr>
          <a:xfrm>
            <a:off x="252805" y="2506532"/>
            <a:ext cx="2667896" cy="2256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Uniform bin-width random sampling results in limited samples for interpolation at extreme quantiles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B5F2B8-25A0-2F21-728D-44A585B4F3D5}"/>
              </a:ext>
            </a:extLst>
          </p:cNvPr>
          <p:cNvSpPr txBox="1">
            <a:spLocks/>
          </p:cNvSpPr>
          <p:nvPr/>
        </p:nvSpPr>
        <p:spPr>
          <a:xfrm>
            <a:off x="9446550" y="2977219"/>
            <a:ext cx="2667896" cy="2213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Variable sized bins results non-uniform number of samples and greatly improved interpolation for extreme quantiles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F88E50-E637-4BAA-1F04-2390CE4EEB0C}"/>
              </a:ext>
            </a:extLst>
          </p:cNvPr>
          <p:cNvCxnSpPr>
            <a:cxnSpLocks/>
          </p:cNvCxnSpPr>
          <p:nvPr/>
        </p:nvCxnSpPr>
        <p:spPr>
          <a:xfrm flipH="1" flipV="1">
            <a:off x="7459851" y="4293031"/>
            <a:ext cx="1893923" cy="4701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E1075-654F-B0DD-75E0-848C309BAA4F}"/>
              </a:ext>
            </a:extLst>
          </p:cNvPr>
          <p:cNvCxnSpPr>
            <a:cxnSpLocks/>
          </p:cNvCxnSpPr>
          <p:nvPr/>
        </p:nvCxnSpPr>
        <p:spPr>
          <a:xfrm flipH="1" flipV="1">
            <a:off x="6752095" y="4435345"/>
            <a:ext cx="2564027" cy="373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01088A-2908-C428-8AF8-0B4DBC1DFBFF}"/>
              </a:ext>
            </a:extLst>
          </p:cNvPr>
          <p:cNvSpPr txBox="1"/>
          <p:nvPr/>
        </p:nvSpPr>
        <p:spPr>
          <a:xfrm>
            <a:off x="3809999" y="6345752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2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265EE-8352-A45F-0AA9-19958824D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E6732-8E07-99F2-8EF3-7EFEF1883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Choice of sampling interval is key to the t-digest algorithm</a:t>
                </a:r>
              </a:p>
              <a:p>
                <a:r>
                  <a:rPr lang="en-US" dirty="0"/>
                  <a:t>Cluster size for a t-digest algorithm is bounded to ensure mergeability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𝑟𝑖𝑔h𝑡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Where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The implication is that the number of clusters must be sufficient to honor the bound   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E6732-8E07-99F2-8EF3-7EFEF1883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  <a:blipFill>
                <a:blip r:embed="rId2"/>
                <a:stretch>
                  <a:fillRect l="-1203" t="-1867" r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886994E-7D57-F64B-577E-564E503D1803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383049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979A2-9EA9-0062-D3DC-CA4898747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0F4258-5968-825C-9A5B-D3F5E08F91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Algorithms for merging t-digests</a:t>
                </a:r>
              </a:p>
              <a:p>
                <a:r>
                  <a:rPr lang="en-US" dirty="0"/>
                  <a:t>Cluster size for a t-digest algorithm is bounded to ensure mergeability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𝑟𝑖𝑔h𝑡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Merging t-digests must maintain this bound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Simple union does not work!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Can merge t-digest in two ways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As single observations,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; see </a:t>
                </a:r>
                <a:r>
                  <a:rPr lang="en-US" dirty="0">
                    <a:hlinkClick r:id="rId2"/>
                  </a:rPr>
                  <a:t>Dunning and Ertl, 2019 </a:t>
                </a:r>
                <a:r>
                  <a:rPr lang="en-US" dirty="0"/>
                  <a:t>for details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Merge buffer of observations into t-digest, or merge two t-digests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0F4258-5968-825C-9A5B-D3F5E08F91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10643005" cy="5220523"/>
              </a:xfrm>
              <a:blipFill>
                <a:blip r:embed="rId3"/>
                <a:stretch>
                  <a:fillRect l="-1203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CD4A112-7EB8-B2CE-6937-BD33CE9D124E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35162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34CC7-B778-8D7F-C00F-81EDBE06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8C90-56D7-445D-7B23-0D716C33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99" y="1159612"/>
            <a:ext cx="4614164" cy="5494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Algorithm for merging t-digests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mbria Math" panose="02040503050406030204" pitchFamily="18" charset="0"/>
              </a:rPr>
              <a:t>Order union of buffer and t-digest (or 2 digests)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 Math" panose="02040503050406030204" pitchFamily="18" charset="0"/>
              </a:rPr>
              <a:t>Initialize new t-digest</a:t>
            </a:r>
            <a:endParaRPr lang="en-US" sz="2400" b="0" dirty="0">
              <a:latin typeface="Cambria Math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 Math" panose="02040503050406030204" pitchFamily="18" charset="0"/>
              </a:rPr>
              <a:t>Compute bound for cluster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mbria Math" panose="02040503050406030204" pitchFamily="18" charset="0"/>
              </a:rPr>
              <a:t>Update counts </a:t>
            </a:r>
            <a:r>
              <a:rPr lang="en-US" sz="2400" dirty="0">
                <a:latin typeface="Cambria Math" panose="02040503050406030204" pitchFamily="18" charset="0"/>
              </a:rPr>
              <a:t>(weights) in cluster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mbria Math" panose="02040503050406030204" pitchFamily="18" charset="0"/>
              </a:rPr>
              <a:t>If, cluster bound not exceeded update cluster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mbria Math" panose="02040503050406030204" pitchFamily="18" charset="0"/>
              </a:rPr>
              <a:t>Else, create new cluster and update bound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05DB22-A5A3-AE32-D43F-2E67FEAAA6AA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3115A-2F69-48EE-944B-04953CC5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756" y="1603165"/>
            <a:ext cx="6862081" cy="4885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038A8-738F-0107-94B5-391BFC4CF783}"/>
              </a:ext>
            </a:extLst>
          </p:cNvPr>
          <p:cNvSpPr txBox="1"/>
          <p:nvPr/>
        </p:nvSpPr>
        <p:spPr>
          <a:xfrm>
            <a:off x="6594527" y="6488668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01BE37-2FBC-5666-C473-067C66C165BC}"/>
              </a:ext>
            </a:extLst>
          </p:cNvPr>
          <p:cNvCxnSpPr>
            <a:cxnSpLocks/>
          </p:cNvCxnSpPr>
          <p:nvPr/>
        </p:nvCxnSpPr>
        <p:spPr>
          <a:xfrm>
            <a:off x="4453180" y="2386739"/>
            <a:ext cx="1007389" cy="573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E94EEB-C724-63E4-576A-E837B86512E5}"/>
              </a:ext>
            </a:extLst>
          </p:cNvPr>
          <p:cNvCxnSpPr>
            <a:cxnSpLocks/>
          </p:cNvCxnSpPr>
          <p:nvPr/>
        </p:nvCxnSpPr>
        <p:spPr>
          <a:xfrm>
            <a:off x="4008895" y="3112576"/>
            <a:ext cx="1451674" cy="1782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554DF3-D7B3-49B7-A79F-5A5E6ABBB311}"/>
              </a:ext>
            </a:extLst>
          </p:cNvPr>
          <p:cNvCxnSpPr>
            <a:cxnSpLocks/>
          </p:cNvCxnSpPr>
          <p:nvPr/>
        </p:nvCxnSpPr>
        <p:spPr>
          <a:xfrm>
            <a:off x="4734732" y="3565519"/>
            <a:ext cx="725837" cy="92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B4AB3A-4ADE-698A-C569-DEB6D8C4597E}"/>
              </a:ext>
            </a:extLst>
          </p:cNvPr>
          <p:cNvCxnSpPr>
            <a:cxnSpLocks/>
          </p:cNvCxnSpPr>
          <p:nvPr/>
        </p:nvCxnSpPr>
        <p:spPr>
          <a:xfrm>
            <a:off x="4734731" y="4074382"/>
            <a:ext cx="999642" cy="177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9170DC-4CCC-2D4D-B977-E9FDB9F203D3}"/>
              </a:ext>
            </a:extLst>
          </p:cNvPr>
          <p:cNvCxnSpPr>
            <a:cxnSpLocks/>
          </p:cNvCxnSpPr>
          <p:nvPr/>
        </p:nvCxnSpPr>
        <p:spPr>
          <a:xfrm flipV="1">
            <a:off x="5097650" y="4636121"/>
            <a:ext cx="740045" cy="1356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2A7532-B564-2781-D012-F06FDE204406}"/>
              </a:ext>
            </a:extLst>
          </p:cNvPr>
          <p:cNvCxnSpPr>
            <a:cxnSpLocks/>
          </p:cNvCxnSpPr>
          <p:nvPr/>
        </p:nvCxnSpPr>
        <p:spPr>
          <a:xfrm flipV="1">
            <a:off x="4878737" y="5411949"/>
            <a:ext cx="958958" cy="188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9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3D0A-B0DA-C30F-AF3D-60A134FBA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7D24-7F2C-F0D8-EB7D-AD6710CC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324927"/>
            <a:ext cx="10643005" cy="5220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T-digest uses complex interpolation algorithm to improve accuracy with 4 cases </a:t>
            </a:r>
            <a:endParaRPr lang="en-US" dirty="0">
              <a:latin typeface="Cambria Math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</a:rPr>
              <a:t>Interpolate between clusters with more than one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</a:rPr>
              <a:t>Interpolate between cluster with single member and cluster with more than one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Interpolate between two clusters with single sample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Interpolate for first or last cluster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CC08C-BF60-9280-0F0A-D1BEF80635E5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</p:spTree>
    <p:extLst>
      <p:ext uri="{BB962C8B-B14F-4D97-AF65-F5344CB8AC3E}">
        <p14:creationId xmlns:p14="http://schemas.microsoft.com/office/powerpoint/2010/main" val="9612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EEE4-095F-B415-2CD6-BDE8DD92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EE45-874A-6192-6F58-6425F2B6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324927"/>
            <a:ext cx="5941853" cy="49260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T-digest uses interpolation to improve accuracy with 4 cases </a:t>
            </a:r>
            <a:endParaRPr lang="en-US" dirty="0">
              <a:latin typeface="Cambria Math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</a:rPr>
              <a:t>Interpolate between clusters with more than one sample</a:t>
            </a:r>
          </a:p>
          <a:p>
            <a:pPr lvl="1"/>
            <a:r>
              <a:rPr lang="en-US" dirty="0">
                <a:latin typeface="Cambria Math" panose="02040503050406030204" pitchFamily="18" charset="0"/>
              </a:rPr>
              <a:t>Half of centroid weight to left and to right </a:t>
            </a:r>
          </a:p>
          <a:p>
            <a:pPr lvl="1"/>
            <a:r>
              <a:rPr lang="en-US" dirty="0">
                <a:latin typeface="Cambria Math" panose="02040503050406030204" pitchFamily="18" charset="0"/>
              </a:rPr>
              <a:t>Assume adjacent centroids have equal weight; true asymptotically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3ADC01-6E56-BB05-0FAA-8AA89D163143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E8BE6-9FB6-19A5-D168-246B90820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43" y="2650491"/>
            <a:ext cx="4915586" cy="3315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1E31C-4CB8-FDE3-39DE-FE300FC395DE}"/>
              </a:ext>
            </a:extLst>
          </p:cNvPr>
          <p:cNvSpPr txBox="1"/>
          <p:nvPr/>
        </p:nvSpPr>
        <p:spPr>
          <a:xfrm>
            <a:off x="8035869" y="6173536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0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37D8-D9D7-CAF2-C7D0-710F2C88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Study 1</a:t>
            </a:r>
          </a:p>
        </p:txBody>
      </p:sp>
    </p:spTree>
    <p:extLst>
      <p:ext uri="{BB962C8B-B14F-4D97-AF65-F5344CB8AC3E}">
        <p14:creationId xmlns:p14="http://schemas.microsoft.com/office/powerpoint/2010/main" val="32542355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EB853-1EE2-7013-DC5D-F20F9001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A8AED-A5AF-75A4-A727-1D38DD69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324927"/>
            <a:ext cx="5941853" cy="49260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T-digest uses interpolation to improve accuracy with 4 cases </a:t>
            </a:r>
            <a:endParaRPr lang="en-US" dirty="0">
              <a:latin typeface="Cambria Math" panose="02040503050406030204" pitchFamily="18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dirty="0">
                <a:latin typeface="Cambria Math" panose="02040503050406030204" pitchFamily="18" charset="0"/>
              </a:rPr>
              <a:t>Use same interpolation for case 2, one cluster with single sample to cluster with multiple samples </a:t>
            </a:r>
          </a:p>
          <a:p>
            <a:pPr lvl="1"/>
            <a:r>
              <a:rPr lang="en-US" dirty="0">
                <a:latin typeface="Cambria Math" panose="02040503050406030204" pitchFamily="18" charset="0"/>
              </a:rPr>
              <a:t>Interpolation has jump of 1 at single sample centroid </a:t>
            </a: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Interpolate between two clusters with single sample </a:t>
            </a:r>
          </a:p>
          <a:p>
            <a:pPr lvl="1"/>
            <a:r>
              <a:rPr lang="en-US" dirty="0">
                <a:latin typeface="Cambria Math" panose="02040503050406030204" pitchFamily="18" charset="0"/>
              </a:rPr>
              <a:t>Take advantage the single sample being the centroid </a:t>
            </a:r>
          </a:p>
          <a:p>
            <a:pPr lvl="1"/>
            <a:r>
              <a:rPr lang="en-US" dirty="0">
                <a:latin typeface="Cambria Math" panose="02040503050406030204" pitchFamily="18" charset="0"/>
              </a:rPr>
              <a:t>Interpolation has jump of 1 at single sample centroid </a:t>
            </a:r>
          </a:p>
          <a:p>
            <a:pPr lvl="1"/>
            <a:endParaRPr lang="en-US" dirty="0">
              <a:latin typeface="Cambria Math" panose="020405030504060302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6F4AFC-02AE-265C-C864-071FDEE2907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779DC-4BD0-11CE-1AFE-BD34065828DE}"/>
              </a:ext>
            </a:extLst>
          </p:cNvPr>
          <p:cNvSpPr txBox="1"/>
          <p:nvPr/>
        </p:nvSpPr>
        <p:spPr>
          <a:xfrm>
            <a:off x="8010038" y="5881650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2"/>
              </a:rPr>
              <a:t>Dunning and Ertl, 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A4DBF-A93A-9B83-6247-3E6F07092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490" y="2443414"/>
            <a:ext cx="509658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14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72E74-E219-A5C8-86B2-2B8D1699A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F7037A-891A-5896-55AC-A0EB392C3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5941853" cy="49260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T-digest uses interpolation to improve accuracy with 4 cases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Interpolate for first or last cluster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If last cluster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then last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), with a jump of 1 at end</a:t>
                </a:r>
              </a:p>
              <a:p>
                <a:pPr lvl="1"/>
                <a:r>
                  <a:rPr lang="en-US">
                    <a:latin typeface="Cambria Math" panose="02040503050406030204" pitchFamily="18" charset="0"/>
                  </a:rPr>
                  <a:t>Else,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at centroid and jump of 1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F7037A-891A-5896-55AC-A0EB392C3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5941853" cy="4926055"/>
              </a:xfrm>
              <a:blipFill>
                <a:blip r:embed="rId2"/>
                <a:stretch>
                  <a:fillRect l="-2156" t="-1980"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6D688FF-BFFC-F3E9-8F33-C96FE5C4625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6184B-9B2D-35E2-820B-DBC896304289}"/>
              </a:ext>
            </a:extLst>
          </p:cNvPr>
          <p:cNvSpPr txBox="1"/>
          <p:nvPr/>
        </p:nvSpPr>
        <p:spPr>
          <a:xfrm>
            <a:off x="7994541" y="5703421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E1DF1-2D0E-6556-9B8D-5C4E5088E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898" y="2850937"/>
            <a:ext cx="5119701" cy="26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723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81FA3-2560-B795-6AFB-3D2D79E36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9E7DBF-D9F1-6E94-B01A-29AE3B603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4882803" cy="49260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T-digest does not have analytical error bounds 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Larger values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result in larger number of clusters and greater accuracy</a:t>
                </a:r>
              </a:p>
              <a:p>
                <a:r>
                  <a:rPr lang="en-US" dirty="0"/>
                  <a:t>Larger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require more memory</a:t>
                </a:r>
              </a:p>
              <a:p>
                <a:r>
                  <a:rPr lang="en-US" dirty="0"/>
                  <a:t>Empirically, the t-digest algorithm leads to good accuracy for extreme quantiles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9E7DBF-D9F1-6E94-B01A-29AE3B603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4882803" cy="4926055"/>
              </a:xfrm>
              <a:blipFill>
                <a:blip r:embed="rId2"/>
                <a:stretch>
                  <a:fillRect l="-2622" t="-1980" r="-3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FA0BB09-9180-5348-0993-B8C842A26805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352CA-E487-F091-FB16-240E6638FFD4}"/>
              </a:ext>
            </a:extLst>
          </p:cNvPr>
          <p:cNvSpPr txBox="1"/>
          <p:nvPr/>
        </p:nvSpPr>
        <p:spPr>
          <a:xfrm>
            <a:off x="7994541" y="5703421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FE0B6-1E7D-43AB-6C90-A2984AEC0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017" y="1040045"/>
            <a:ext cx="6095999" cy="45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3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6CBC-32BD-7BAA-5307-FABFCF037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8DC7F-31EA-F0E7-B71B-7DD1C29078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8"/>
                <a:ext cx="11070516" cy="192388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T-digest does not have analytical error bounds 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Empirically find choice of scale function changes error characteristics</a:t>
                </a:r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for extreme quantiles</a:t>
                </a:r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for quantiles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&gt;0.01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8DC7F-31EA-F0E7-B71B-7DD1C2907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8"/>
                <a:ext cx="11070516" cy="1923882"/>
              </a:xfrm>
              <a:blipFill>
                <a:blip r:embed="rId2"/>
                <a:stretch>
                  <a:fillRect l="-1156" t="-6962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3066917-9FCB-6236-C25B-D0C3A69D3A46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4C683-D43C-D8C4-B405-47A87AE0852A}"/>
              </a:ext>
            </a:extLst>
          </p:cNvPr>
          <p:cNvSpPr txBox="1"/>
          <p:nvPr/>
        </p:nvSpPr>
        <p:spPr>
          <a:xfrm>
            <a:off x="3998075" y="6402668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3"/>
              </a:rPr>
              <a:t>Dunning and Ertl, 2019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20DFD5-607B-1C14-D6A7-D7338252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27" y="3081961"/>
            <a:ext cx="7288305" cy="332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9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5869D-CCA8-F281-8067-1EBA194E9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053F-699F-BAA6-0F25-90EC87EBD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324927"/>
            <a:ext cx="11252605" cy="14128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T-digest does not have analytical error bounds</a:t>
            </a:r>
          </a:p>
          <a:p>
            <a:r>
              <a:rPr lang="en-US" dirty="0"/>
              <a:t>Empirically, stratified merging appears to reduce error</a:t>
            </a:r>
          </a:p>
          <a:p>
            <a:r>
              <a:rPr lang="en-US" dirty="0"/>
              <a:t>Example: merge seconds -&gt; minutes -&gt; hours, etc. </a:t>
            </a:r>
            <a:endParaRPr lang="en-US" dirty="0">
              <a:latin typeface="Cambria Math" panose="020405030504060302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B5B614-B00D-70E6-73D9-4D8F49F9B02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T-Digest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47074-7BD1-45FD-0910-DC090F07E8EB}"/>
              </a:ext>
            </a:extLst>
          </p:cNvPr>
          <p:cNvSpPr txBox="1"/>
          <p:nvPr/>
        </p:nvSpPr>
        <p:spPr>
          <a:xfrm>
            <a:off x="3987317" y="6384795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from </a:t>
            </a:r>
            <a:r>
              <a:rPr lang="en-US" dirty="0">
                <a:hlinkClick r:id="rId2"/>
              </a:rPr>
              <a:t>Dunning and Ertl, 2019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86745-89B8-6E84-C7AF-80D8B337D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36" y="2908310"/>
            <a:ext cx="9111952" cy="34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4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638C9-9C40-72F6-5AAE-E1696016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F5C8CB-388C-BF24-F93E-FFFB49E612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REQ algorithm has strong performance bounds with small memory footprint </a:t>
                </a:r>
              </a:p>
              <a:p>
                <a:r>
                  <a:rPr lang="en-US" dirty="0"/>
                  <a:t>REQ is an improvement on the KLL algorithm, </a:t>
                </a:r>
                <a:r>
                  <a:rPr lang="en-US" dirty="0" err="1">
                    <a:hlinkClick r:id="rId2"/>
                  </a:rPr>
                  <a:t>Karnin</a:t>
                </a:r>
                <a:r>
                  <a:rPr lang="en-US" dirty="0">
                    <a:hlinkClick r:id="rId2"/>
                  </a:rPr>
                  <a:t>, Lang, Liberty, 2016</a:t>
                </a:r>
                <a:endParaRPr lang="en-US" dirty="0"/>
              </a:p>
              <a:p>
                <a:pPr lvl="1"/>
                <a:r>
                  <a:rPr lang="en-US" dirty="0"/>
                  <a:t>KLL algorithm is widely used: see for example, implementations in </a:t>
                </a:r>
                <a:r>
                  <a:rPr lang="en-US" dirty="0">
                    <a:hlinkClick r:id="rId3"/>
                  </a:rPr>
                  <a:t>Google </a:t>
                </a:r>
                <a:r>
                  <a:rPr lang="en-US" dirty="0" err="1">
                    <a:hlinkClick r:id="rId3"/>
                  </a:rPr>
                  <a:t>BigQuery</a:t>
                </a:r>
                <a:r>
                  <a:rPr lang="en-US" dirty="0"/>
                  <a:t> or </a:t>
                </a:r>
                <a:r>
                  <a:rPr lang="en-US" dirty="0">
                    <a:hlinkClick r:id="rId4"/>
                  </a:rPr>
                  <a:t>Apache </a:t>
                </a:r>
                <a:r>
                  <a:rPr lang="en-US" dirty="0" err="1">
                    <a:hlinkClick r:id="rId4"/>
                  </a:rPr>
                  <a:t>DataSketches</a:t>
                </a:r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The core of the KLL algorithm is a sketch comprising a stack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b="1" dirty="0"/>
                  <a:t> compactors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 compactor down-samples half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buffer values outputting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values, applying a weight of two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F5C8CB-388C-BF24-F93E-FFFB49E61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5"/>
                <a:stretch>
                  <a:fillRect l="-1217" t="-1867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EC307E48-0DC9-07D2-61BC-B0AF75B681E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</p:spTree>
    <p:extLst>
      <p:ext uri="{BB962C8B-B14F-4D97-AF65-F5344CB8AC3E}">
        <p14:creationId xmlns:p14="http://schemas.microsoft.com/office/powerpoint/2010/main" val="20744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C8B4D-9398-458B-899B-096A3F2F7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6722C-25A8-5F1D-5856-CA7A6CCC28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2195594"/>
                <a:ext cx="3606774" cy="35005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compactor down-samples half of the full input buffer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, applying a weight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The compactors </a:t>
                </a:r>
                <a:r>
                  <a:rPr lang="en-US" sz="2400" b="1" dirty="0"/>
                  <a:t>randomly samples </a:t>
                </a:r>
                <a:r>
                  <a:rPr lang="en-US" sz="2400" dirty="0"/>
                  <a:t>either even or odd values from a buffer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6722C-25A8-5F1D-5856-CA7A6CCC2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2195594"/>
                <a:ext cx="3606774" cy="3500580"/>
              </a:xfrm>
              <a:blipFill>
                <a:blip r:embed="rId2"/>
                <a:stretch>
                  <a:fillRect l="-3553" t="-3833" r="-1861" b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53C3DAE-DDD9-6666-7BED-02428A39A46D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5C61-DA52-DCD7-B9A2-0722A78F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129" y="3355277"/>
            <a:ext cx="7206712" cy="33279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099805-B4C9-D437-B152-97BD95466BA7}"/>
              </a:ext>
            </a:extLst>
          </p:cNvPr>
          <p:cNvCxnSpPr>
            <a:cxnSpLocks/>
          </p:cNvCxnSpPr>
          <p:nvPr/>
        </p:nvCxnSpPr>
        <p:spPr>
          <a:xfrm flipV="1">
            <a:off x="4233134" y="4528265"/>
            <a:ext cx="1705087" cy="576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94E760-1B31-6094-E18E-BA5A19203A0B}"/>
              </a:ext>
            </a:extLst>
          </p:cNvPr>
          <p:cNvCxnSpPr>
            <a:cxnSpLocks/>
          </p:cNvCxnSpPr>
          <p:nvPr/>
        </p:nvCxnSpPr>
        <p:spPr>
          <a:xfrm>
            <a:off x="4270786" y="5104504"/>
            <a:ext cx="1763221" cy="1339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4D9E603-65DC-93C8-329B-387DA0CA3A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4042" y="1371601"/>
                <a:ext cx="2346243" cy="1722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After one compactor, B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 samples, with weight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4D9E603-65DC-93C8-329B-387DA0CA3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42" y="1371601"/>
                <a:ext cx="2346243" cy="1722894"/>
              </a:xfrm>
              <a:prstGeom prst="rect">
                <a:avLst/>
              </a:prstGeom>
              <a:blipFill>
                <a:blip r:embed="rId4"/>
                <a:stretch>
                  <a:fillRect l="-4156" t="-7067" r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D9ED457-75DF-6CDE-32DA-D1985D63E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7499" y="1523718"/>
                <a:ext cx="2762114" cy="14180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After two compactors, B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sz="2400" dirty="0"/>
                  <a:t> samples, with weight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 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D9ED457-75DF-6CDE-32DA-D1985D63E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499" y="1523718"/>
                <a:ext cx="2762114" cy="1418093"/>
              </a:xfrm>
              <a:prstGeom prst="rect">
                <a:avLst/>
              </a:prstGeom>
              <a:blipFill>
                <a:blip r:embed="rId5"/>
                <a:stretch>
                  <a:fillRect l="-3532" t="-6438" b="-9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E4F5733-A2A2-BF49-8D28-E60B691910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46490" y="880820"/>
                <a:ext cx="2762114" cy="14180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400" dirty="0"/>
                  <a:t>After three compactors, B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/6</m:t>
                    </m:r>
                  </m:oMath>
                </a14:m>
                <a:r>
                  <a:rPr lang="en-US" sz="2400" dirty="0"/>
                  <a:t> samples, with weight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 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E4F5733-A2A2-BF49-8D28-E60B6919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490" y="880820"/>
                <a:ext cx="2762114" cy="1418093"/>
              </a:xfrm>
              <a:prstGeom prst="rect">
                <a:avLst/>
              </a:prstGeom>
              <a:blipFill>
                <a:blip r:embed="rId6"/>
                <a:stretch>
                  <a:fillRect l="-3532" t="-6438" b="-9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96585-0AC9-9B2E-7523-B90E750CB16B}"/>
              </a:ext>
            </a:extLst>
          </p:cNvPr>
          <p:cNvCxnSpPr>
            <a:cxnSpLocks/>
          </p:cNvCxnSpPr>
          <p:nvPr/>
        </p:nvCxnSpPr>
        <p:spPr>
          <a:xfrm>
            <a:off x="5238427" y="2758698"/>
            <a:ext cx="1999282" cy="749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12B110-FD76-90FF-E0D3-92B1A9CCF24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248556" y="2941811"/>
            <a:ext cx="1174413" cy="2077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12E92A-2015-9EE9-E17F-9CC262E3AEE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359614" y="2298913"/>
            <a:ext cx="267933" cy="1643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79161F-AEAB-FCED-292C-DB11F9884F17}"/>
              </a:ext>
            </a:extLst>
          </p:cNvPr>
          <p:cNvSpPr txBox="1"/>
          <p:nvPr/>
        </p:nvSpPr>
        <p:spPr>
          <a:xfrm>
            <a:off x="501838" y="6313886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Figure from Karmin, Lang, Liberty,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4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D0CB1-3094-1E25-E83C-B331CE24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9BCF8A-B355-2CDA-5B25-5F8FBC4A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98567"/>
            <a:ext cx="5475643" cy="3654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62FACD-9CEB-0A7F-0789-1921DBCDD6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471" y="1354720"/>
                <a:ext cx="3739178" cy="33409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Stack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compactors </a:t>
                </a:r>
                <a:r>
                  <a:rPr lang="en-US" dirty="0"/>
                  <a:t>down-samples input buffer values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For a stream of length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the maximum height (number of compactors) 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62FACD-9CEB-0A7F-0789-1921DBCDD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471" y="1354720"/>
                <a:ext cx="3739178" cy="3340993"/>
              </a:xfrm>
              <a:blipFill>
                <a:blip r:embed="rId3"/>
                <a:stretch>
                  <a:fillRect l="-3426" t="-2920" r="-5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C50A3A5-5A4D-FC99-9AD5-FCAF10D4F5A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AB26B3D-CFE1-8844-995D-BDD2DD3DB0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24" y="5120638"/>
                <a:ext cx="3249347" cy="10856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5"/>
                </a:pPr>
                <a:r>
                  <a:rPr lang="en-US" sz="2400" dirty="0"/>
                  <a:t>Use random sampler for low-capacity,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, compactors</a:t>
                </a:r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AB26B3D-CFE1-8844-995D-BDD2DD3D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24" y="5120638"/>
                <a:ext cx="3249347" cy="1085671"/>
              </a:xfrm>
              <a:prstGeom prst="rect">
                <a:avLst/>
              </a:prstGeom>
              <a:blipFill>
                <a:blip r:embed="rId4"/>
                <a:stretch>
                  <a:fillRect l="-3002" t="-8427" r="-3940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D7CCAC6-C833-D456-BC99-6A6CA5F829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9040" y="1018881"/>
                <a:ext cx="4723867" cy="11047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Compactors of increasing capacity, emit B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 samples, from buffer of capacity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 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D7CCAC6-C833-D456-BC99-6A6CA5F82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040" y="1018881"/>
                <a:ext cx="4723867" cy="1104756"/>
              </a:xfrm>
              <a:prstGeom prst="rect">
                <a:avLst/>
              </a:prstGeom>
              <a:blipFill>
                <a:blip r:embed="rId5"/>
                <a:stretch>
                  <a:fillRect l="-2065" t="-8287" r="-3226" b="-10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37487BC0-5FAF-928A-E5B1-410FA089AA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0278" y="2230298"/>
                <a:ext cx="2762114" cy="14273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Smallest possible compactor with capacity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 values  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37487BC0-5FAF-928A-E5B1-410FA089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278" y="2230298"/>
                <a:ext cx="2762114" cy="1427301"/>
              </a:xfrm>
              <a:prstGeom prst="rect">
                <a:avLst/>
              </a:prstGeom>
              <a:blipFill>
                <a:blip r:embed="rId6"/>
                <a:stretch>
                  <a:fillRect l="-3532" t="-6410" r="-5740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EA636B-EA3A-183A-6E29-BD7658FD5F8A}"/>
              </a:ext>
            </a:extLst>
          </p:cNvPr>
          <p:cNvCxnSpPr>
            <a:cxnSpLocks/>
          </p:cNvCxnSpPr>
          <p:nvPr/>
        </p:nvCxnSpPr>
        <p:spPr>
          <a:xfrm>
            <a:off x="3792071" y="5744584"/>
            <a:ext cx="6018902" cy="2689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B65C87-5EEE-5E37-B1BC-B454524E475C}"/>
              </a:ext>
            </a:extLst>
          </p:cNvPr>
          <p:cNvCxnSpPr>
            <a:cxnSpLocks/>
          </p:cNvCxnSpPr>
          <p:nvPr/>
        </p:nvCxnSpPr>
        <p:spPr>
          <a:xfrm>
            <a:off x="8503920" y="2123637"/>
            <a:ext cx="170958" cy="1533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73F1DE-40C7-F78E-FF9E-7AA0E444B30E}"/>
              </a:ext>
            </a:extLst>
          </p:cNvPr>
          <p:cNvCxnSpPr>
            <a:cxnSpLocks/>
          </p:cNvCxnSpPr>
          <p:nvPr/>
        </p:nvCxnSpPr>
        <p:spPr>
          <a:xfrm flipH="1">
            <a:off x="8923468" y="2915322"/>
            <a:ext cx="887506" cy="871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CD0BB8-C819-9EB5-126B-394BAD8808AC}"/>
              </a:ext>
            </a:extLst>
          </p:cNvPr>
          <p:cNvSpPr txBox="1"/>
          <p:nvPr/>
        </p:nvSpPr>
        <p:spPr>
          <a:xfrm>
            <a:off x="501838" y="6313886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Figure from Karmin, Lang, Liberty, 2016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32F3DAB-40B3-6D6C-39FD-C51EFDC8DF13}"/>
              </a:ext>
            </a:extLst>
          </p:cNvPr>
          <p:cNvSpPr txBox="1">
            <a:spLocks/>
          </p:cNvSpPr>
          <p:nvPr/>
        </p:nvSpPr>
        <p:spPr>
          <a:xfrm>
            <a:off x="4438336" y="1526047"/>
            <a:ext cx="2762114" cy="1139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sz="2400" dirty="0"/>
              <a:t>Rank computed by summing over last buffer</a:t>
            </a: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sz="3200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CE55F9-9A66-B60A-D012-578AE55C3B10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5819393" y="2665506"/>
            <a:ext cx="350118" cy="617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27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0A43C-17C0-D1D3-04CB-50934D688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33E02-F66C-5F62-B7CB-96789652AF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REQ algorithm has strong performance bounds with small memory footprint </a:t>
                </a:r>
              </a:p>
              <a:p>
                <a:r>
                  <a:rPr lang="en-US" dirty="0"/>
                  <a:t>The KLL algorithm is not optimal in terms of error bound and memory use  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Cormode</m:t>
                    </m:r>
                    <m: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et</m:t>
                    </m:r>
                    <m: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.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al</m:t>
                    </m:r>
                    <m:r>
                      <a:rPr lang="en-US" dirty="0">
                        <a:latin typeface="Cambria Math" panose="02040503050406030204" pitchFamily="18" charset="0"/>
                        <a:hlinkClick r:id="rId2"/>
                      </a:rPr>
                      <m:t>. 2020</m:t>
                    </m:r>
                  </m:oMath>
                </a14:m>
                <a:r>
                  <a:rPr lang="en-US" dirty="0"/>
                  <a:t> use a modified compactor for the REQ algorithm to improve error bound and memory use </a:t>
                </a:r>
              </a:p>
              <a:p>
                <a:pPr lvl="1"/>
                <a:r>
                  <a:rPr lang="en-US" dirty="0"/>
                  <a:t>REQ algorithm minimizes </a:t>
                </a:r>
                <a:r>
                  <a:rPr lang="en-US" b="1" dirty="0"/>
                  <a:t>relative error </a:t>
                </a:r>
                <a:r>
                  <a:rPr lang="en-US" dirty="0"/>
                  <a:t>or</a:t>
                </a:r>
                <a:r>
                  <a:rPr lang="en-US" b="1" dirty="0"/>
                  <a:t> multiplicative error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not absolute error or additive error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REQ compactor </a:t>
                </a:r>
                <a:r>
                  <a:rPr lang="en-US" b="1" dirty="0"/>
                  <a:t>does not down-sample extreme values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033E02-F66C-5F62-B7CB-96789652A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3"/>
                <a:stretch>
                  <a:fillRect l="-1217" t="-1867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E8A509D-6570-A6EC-AFB1-72140F48838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</p:spTree>
    <p:extLst>
      <p:ext uri="{BB962C8B-B14F-4D97-AF65-F5344CB8AC3E}">
        <p14:creationId xmlns:p14="http://schemas.microsoft.com/office/powerpoint/2010/main" val="89080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C1418-4471-9CEF-2212-750C590F4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2A526-2F7D-F787-5D42-A1CF7AD696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REQ compactor does not down-sample extreme values </a:t>
                </a:r>
              </a:p>
              <a:p>
                <a:r>
                  <a:rPr lang="en-US" dirty="0"/>
                  <a:t>REQ algorithm is optimized for either extreme small or extreme large quantiles, but not both </a:t>
                </a:r>
              </a:p>
              <a:p>
                <a:r>
                  <a:rPr lang="en-US" dirty="0"/>
                  <a:t>REQ buffer always stores smallest (largest)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values to reduce error</a:t>
                </a:r>
              </a:p>
              <a:p>
                <a:r>
                  <a:rPr lang="en-US" dirty="0"/>
                  <a:t>Buffer size determined by error bound and</a:t>
                </a:r>
                <a:r>
                  <a:rPr lang="en-US" b="1" dirty="0"/>
                  <a:t> stream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ad>
                                <m:radPr>
                                  <m:degHide m:val="on"/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streaming data: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2A526-2F7D-F787-5D42-A1CF7AD69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20523"/>
              </a:xfrm>
              <a:blipFill>
                <a:blip r:embed="rId2"/>
                <a:stretch>
                  <a:fillRect l="-104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EEC12FD6-EDFE-0833-14F8-04DA4D8327E4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</p:spTree>
    <p:extLst>
      <p:ext uri="{BB962C8B-B14F-4D97-AF65-F5344CB8AC3E}">
        <p14:creationId xmlns:p14="http://schemas.microsoft.com/office/powerpoint/2010/main" val="70497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terminate calls from fraudulent accounts in real-time</a:t>
            </a:r>
          </a:p>
          <a:p>
            <a:r>
              <a:rPr lang="en-US" dirty="0"/>
              <a:t>Features  </a:t>
            </a:r>
          </a:p>
          <a:p>
            <a:pPr lvl="1"/>
            <a:r>
              <a:rPr lang="en-US" dirty="0"/>
              <a:t>Call history </a:t>
            </a:r>
          </a:p>
          <a:p>
            <a:pPr lvl="1"/>
            <a:r>
              <a:rPr lang="en-US" dirty="0"/>
              <a:t>Phone characteristics</a:t>
            </a:r>
          </a:p>
          <a:p>
            <a:pPr lvl="1"/>
            <a:r>
              <a:rPr lang="en-US" dirty="0"/>
              <a:t>Payment history  </a:t>
            </a:r>
          </a:p>
          <a:p>
            <a:pPr lvl="1"/>
            <a:r>
              <a:rPr lang="en-US" dirty="0"/>
              <a:t>Account types; individual, family, small business, corporate…. 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Fraud detection algorithm</a:t>
            </a:r>
          </a:p>
          <a:p>
            <a:pPr lvl="1"/>
            <a:r>
              <a:rPr lang="en-US" dirty="0"/>
              <a:t>Train in batch</a:t>
            </a:r>
          </a:p>
          <a:p>
            <a:pPr lvl="1"/>
            <a:r>
              <a:rPr lang="en-US" dirty="0"/>
              <a:t>Terminate fraudulent calls in real time in &lt; 1 sec - no billing record ‘residue’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1: Telecom Fraud Detection </a:t>
            </a:r>
          </a:p>
        </p:txBody>
      </p:sp>
    </p:spTree>
    <p:extLst>
      <p:ext uri="{BB962C8B-B14F-4D97-AF65-F5344CB8AC3E}">
        <p14:creationId xmlns:p14="http://schemas.microsoft.com/office/powerpoint/2010/main" val="333515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0317-7CD2-5354-8315-9A3038044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7FA4CE-3D30-0654-4870-444A1B84C7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6"/>
                <a:ext cx="10515600" cy="37219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REQ compactor does not down-sample extreme values </a:t>
                </a:r>
              </a:p>
              <a:p>
                <a:r>
                  <a:rPr lang="en-US" dirty="0"/>
                  <a:t>Once buffer is full:</a:t>
                </a:r>
              </a:p>
              <a:p>
                <a:pPr lvl="1"/>
                <a:r>
                  <a:rPr lang="en-US" dirty="0"/>
                  <a:t>Smallest (largest)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values are not sampled </a:t>
                </a:r>
              </a:p>
              <a:p>
                <a:pPr lvl="1"/>
                <a:r>
                  <a:rPr lang="en-US" dirty="0"/>
                  <a:t>Only largest (smallest)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values are sampled </a:t>
                </a:r>
              </a:p>
              <a:p>
                <a:pPr lvl="1"/>
                <a:r>
                  <a:rPr lang="en-US" dirty="0"/>
                  <a:t>Sampling is determined by least significant bits of a binary counter</a:t>
                </a:r>
              </a:p>
              <a:p>
                <a:r>
                  <a:rPr lang="en-US" dirty="0"/>
                  <a:t>Goal is to randomize the sample of largest (smallest)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values following a </a:t>
                </a:r>
                <a:r>
                  <a:rPr lang="en-US" dirty="0">
                    <a:hlinkClick r:id="rId2"/>
                  </a:rPr>
                  <a:t>geometric distribution</a:t>
                </a:r>
                <a:endParaRPr lang="en-US" dirty="0"/>
              </a:p>
              <a:p>
                <a:pPr lvl="1"/>
                <a:r>
                  <a:rPr lang="en-US" dirty="0"/>
                  <a:t>Use a deterministic approximation for efficiency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7FA4CE-3D30-0654-4870-444A1B84C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6"/>
                <a:ext cx="10515600" cy="3721947"/>
              </a:xfrm>
              <a:blipFill>
                <a:blip r:embed="rId3"/>
                <a:stretch>
                  <a:fillRect l="-1217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C5B8EB6-9066-1D41-0804-F0A57135E27A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</p:spTree>
    <p:extLst>
      <p:ext uri="{BB962C8B-B14F-4D97-AF65-F5344CB8AC3E}">
        <p14:creationId xmlns:p14="http://schemas.microsoft.com/office/powerpoint/2010/main" val="41049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9978A-646D-125C-2C23-6B0FF416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C5605D-630C-5E16-C263-6EF4810F0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3" y="1324926"/>
                <a:ext cx="5311588" cy="410464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REQ compactor does not down-sample extreme values </a:t>
                </a:r>
              </a:p>
              <a:p>
                <a:r>
                  <a:rPr lang="en-US" dirty="0"/>
                  <a:t>Goal is to randomize the sample of largest (smallest)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values following a </a:t>
                </a:r>
                <a:r>
                  <a:rPr lang="en-US" dirty="0">
                    <a:hlinkClick r:id="rId2"/>
                  </a:rPr>
                  <a:t>geometric distribution</a:t>
                </a:r>
                <a:endParaRPr lang="en-US" dirty="0"/>
              </a:p>
              <a:p>
                <a:pPr lvl="1"/>
                <a:r>
                  <a:rPr lang="en-US" dirty="0"/>
                  <a:t>Use a deterministic approximation for efficiency</a:t>
                </a:r>
              </a:p>
              <a:p>
                <a:r>
                  <a:rPr lang="en-US" dirty="0"/>
                  <a:t>Example, use a 7-bit binary counter,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to deterministically sample slots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den>
                    </m:f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C5605D-630C-5E16-C263-6EF4810F0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3" y="1324926"/>
                <a:ext cx="5311588" cy="4104647"/>
              </a:xfrm>
              <a:blipFill>
                <a:blip r:embed="rId3"/>
                <a:stretch>
                  <a:fillRect l="-2411" t="-3264" r="-1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F95006F-3FA6-9E1D-F8EE-F685793A7CD5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Relative Error Quantile in Sketch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0DC49-B9BD-1C4F-89C5-1EFBD5E2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12" y="5533074"/>
            <a:ext cx="10947805" cy="890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6E1961-BB9C-5173-5638-D2AF56D334D4}"/>
                  </a:ext>
                </a:extLst>
              </p:cNvPr>
              <p:cNvSpPr txBox="1"/>
              <p:nvPr/>
            </p:nvSpPr>
            <p:spPr>
              <a:xfrm>
                <a:off x="3446517" y="6423902"/>
                <a:ext cx="4042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hlinkClick r:id="rId5"/>
                  </a:rPr>
                  <a:t>Figure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Cormode</m:t>
                    </m:r>
                    <m: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et</m:t>
                    </m:r>
                    <m: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.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al</m:t>
                    </m:r>
                    <m:r>
                      <a:rPr lang="en-US" dirty="0">
                        <a:latin typeface="Cambria Math" panose="02040503050406030204" pitchFamily="18" charset="0"/>
                        <a:hlinkClick r:id="rId5"/>
                      </a:rPr>
                      <m:t>. 2020</m:t>
                    </m:r>
                  </m:oMath>
                </a14:m>
                <a:r>
                  <a:rPr lang="en-US" dirty="0">
                    <a:hlinkClick r:id="rId5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6E1961-BB9C-5173-5638-D2AF56D33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517" y="6423902"/>
                <a:ext cx="4042475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DFF77C-40C9-CB58-814B-0E3AF085410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645974" y="1685304"/>
            <a:ext cx="549762" cy="3881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E185D99-5B50-0BBC-4B6F-3DAF0BE27F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20110" y="794476"/>
                <a:ext cx="2851728" cy="890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0,0,0,0,0,0,1</m:t>
                        </m:r>
                      </m:e>
                    </m:d>
                  </m:oMath>
                </a14:m>
                <a:r>
                  <a:rPr lang="en-US" dirty="0"/>
                  <a:t>, sample slot 1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E185D99-5B50-0BBC-4B6F-3DAF0BE27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110" y="794476"/>
                <a:ext cx="2851728" cy="890828"/>
              </a:xfrm>
              <a:prstGeom prst="rect">
                <a:avLst/>
              </a:prstGeom>
              <a:blipFill>
                <a:blip r:embed="rId7"/>
                <a:stretch>
                  <a:fillRect l="-3846" t="-10274" r="-4915" b="-8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23A95E-0BB4-9201-2CB9-45A36DF2232A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220110" y="2565453"/>
            <a:ext cx="1241702" cy="3104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429EEAF-3738-B70C-899D-44E9E8400D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4246" y="1674625"/>
                <a:ext cx="2851728" cy="890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0,0,0,0,0,1,0</m:t>
                        </m:r>
                      </m:e>
                    </m:d>
                  </m:oMath>
                </a14:m>
                <a:r>
                  <a:rPr lang="en-US" dirty="0"/>
                  <a:t>, sample slot 2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429EEAF-3738-B70C-899D-44E9E840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46" y="1674625"/>
                <a:ext cx="2851728" cy="890828"/>
              </a:xfrm>
              <a:prstGeom prst="rect">
                <a:avLst/>
              </a:prstGeom>
              <a:blipFill>
                <a:blip r:embed="rId8"/>
                <a:stretch>
                  <a:fillRect l="-3854" t="-10959" r="-5139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CDAAC99-C5A8-8AAA-7A22-67DA8B4AA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163" y="2915150"/>
                <a:ext cx="3244311" cy="9197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0,0,0,0,0,1,1</m:t>
                        </m:r>
                      </m:e>
                    </m:d>
                  </m:oMath>
                </a14:m>
                <a:r>
                  <a:rPr lang="en-US" dirty="0"/>
                  <a:t>, sample slots 1 and 2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CDAAC99-C5A8-8AAA-7A22-67DA8B4AA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63" y="2915150"/>
                <a:ext cx="3244311" cy="919750"/>
              </a:xfrm>
              <a:prstGeom prst="rect">
                <a:avLst/>
              </a:prstGeom>
              <a:blipFill>
                <a:blip r:embed="rId9"/>
                <a:stretch>
                  <a:fillRect l="-3759" t="-10596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54CAD4-6F00-1145-CE5D-4502B875A07F}"/>
              </a:ext>
            </a:extLst>
          </p:cNvPr>
          <p:cNvCxnSpPr>
            <a:cxnSpLocks/>
          </p:cNvCxnSpPr>
          <p:nvPr/>
        </p:nvCxnSpPr>
        <p:spPr>
          <a:xfrm>
            <a:off x="9054437" y="3652221"/>
            <a:ext cx="1951669" cy="2017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65C0D-2CDC-F5F7-B372-C64702917CF6}"/>
              </a:ext>
            </a:extLst>
          </p:cNvPr>
          <p:cNvCxnSpPr>
            <a:cxnSpLocks/>
          </p:cNvCxnSpPr>
          <p:nvPr/>
        </p:nvCxnSpPr>
        <p:spPr>
          <a:xfrm>
            <a:off x="9030480" y="3652221"/>
            <a:ext cx="1253831" cy="2017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D02402F-7A96-F7E4-A2EF-734465CD63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455" y="4069940"/>
                <a:ext cx="3244311" cy="9197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0,0,0,0,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/>
                  <a:t>sample slot 3</a:t>
                </a:r>
                <a:endParaRPr lang="en-US" dirty="0"/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D02402F-7A96-F7E4-A2EF-734465CD6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455" y="4069940"/>
                <a:ext cx="3244311" cy="919750"/>
              </a:xfrm>
              <a:prstGeom prst="rect">
                <a:avLst/>
              </a:prstGeom>
              <a:blipFill>
                <a:blip r:embed="rId10"/>
                <a:stretch>
                  <a:fillRect l="-3947" t="-11258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0EE35D-7B3F-233D-535F-30C1D85B0564}"/>
              </a:ext>
            </a:extLst>
          </p:cNvPr>
          <p:cNvCxnSpPr>
            <a:cxnSpLocks/>
          </p:cNvCxnSpPr>
          <p:nvPr/>
        </p:nvCxnSpPr>
        <p:spPr>
          <a:xfrm>
            <a:off x="8946665" y="4959616"/>
            <a:ext cx="716263" cy="710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2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0"/>
      <p:bldP spid="21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506B-75D4-E0F3-172C-03787F417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339500-54BC-AA94-FA7E-29A93665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42" y="2133753"/>
            <a:ext cx="7204157" cy="3564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C1C2DE-1DA2-2A84-F466-B93BD8623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528" y="1476135"/>
                <a:ext cx="4614164" cy="54943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Compactor algorithm for REQ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latin typeface="Cambria Math" panose="02040503050406030204" pitchFamily="18" charset="0"/>
                  </a:rPr>
                  <a:t>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determines size of buffer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mbria Math" panose="02040503050406030204" pitchFamily="18" charset="0"/>
                  </a:rPr>
                  <a:t>Initialize counter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  <a:endParaRPr lang="en-US" sz="2400" b="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mbria Math" panose="02040503050406030204" pitchFamily="18" charset="0"/>
                  </a:rPr>
                  <a:t>Compute sampling parameters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latin typeface="Cambria Math" panose="02040503050406030204" pitchFamily="18" charset="0"/>
                  </a:rPr>
                  <a:t>Set the pivot point in the buffer </a:t>
                </a:r>
                <a:endParaRPr lang="en-US" sz="240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latin typeface="Cambria Math" panose="02040503050406030204" pitchFamily="18" charset="0"/>
                  </a:rPr>
                  <a:t>Sort the buffer values from the pivot point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mbria Math" panose="02040503050406030204" pitchFamily="18" charset="0"/>
                  </a:rPr>
                  <a:t>Randomly sample even or odd values</a:t>
                </a:r>
                <a:endParaRPr lang="en-US" sz="24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C1C2DE-1DA2-2A84-F466-B93BD8623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528" y="1476135"/>
                <a:ext cx="4614164" cy="5494327"/>
              </a:xfrm>
              <a:blipFill>
                <a:blip r:embed="rId3"/>
                <a:stretch>
                  <a:fillRect l="-2774" t="-1776" r="-3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C65E7C3-0433-54E9-DE78-D098BF98CF5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REQ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7FDFC-2469-9BBE-B191-95AB4C896AB5}"/>
              </a:ext>
            </a:extLst>
          </p:cNvPr>
          <p:cNvCxnSpPr>
            <a:cxnSpLocks/>
          </p:cNvCxnSpPr>
          <p:nvPr/>
        </p:nvCxnSpPr>
        <p:spPr>
          <a:xfrm>
            <a:off x="4453180" y="2386739"/>
            <a:ext cx="764583" cy="397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6E6994-E218-396A-B19D-B7ADB671B015}"/>
              </a:ext>
            </a:extLst>
          </p:cNvPr>
          <p:cNvCxnSpPr>
            <a:cxnSpLocks/>
          </p:cNvCxnSpPr>
          <p:nvPr/>
        </p:nvCxnSpPr>
        <p:spPr>
          <a:xfrm>
            <a:off x="4008895" y="3112576"/>
            <a:ext cx="1167539" cy="90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AF540E-4B33-C93C-E12D-640A847A64FC}"/>
              </a:ext>
            </a:extLst>
          </p:cNvPr>
          <p:cNvCxnSpPr>
            <a:cxnSpLocks/>
          </p:cNvCxnSpPr>
          <p:nvPr/>
        </p:nvCxnSpPr>
        <p:spPr>
          <a:xfrm>
            <a:off x="3740258" y="3693763"/>
            <a:ext cx="2058114" cy="141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FE6697-8129-975F-19C6-B3C01C33FF85}"/>
              </a:ext>
            </a:extLst>
          </p:cNvPr>
          <p:cNvCxnSpPr>
            <a:cxnSpLocks/>
          </p:cNvCxnSpPr>
          <p:nvPr/>
        </p:nvCxnSpPr>
        <p:spPr>
          <a:xfrm flipV="1">
            <a:off x="4654658" y="4293031"/>
            <a:ext cx="1053884" cy="46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34C18-1242-D942-3A7D-0C10523E6848}"/>
              </a:ext>
            </a:extLst>
          </p:cNvPr>
          <p:cNvCxnSpPr>
            <a:cxnSpLocks/>
          </p:cNvCxnSpPr>
          <p:nvPr/>
        </p:nvCxnSpPr>
        <p:spPr>
          <a:xfrm flipV="1">
            <a:off x="5176434" y="4636121"/>
            <a:ext cx="661261" cy="395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8ED242-772E-968A-8D55-1C6B0E01ED4F}"/>
              </a:ext>
            </a:extLst>
          </p:cNvPr>
          <p:cNvCxnSpPr>
            <a:cxnSpLocks/>
          </p:cNvCxnSpPr>
          <p:nvPr/>
        </p:nvCxnSpPr>
        <p:spPr>
          <a:xfrm flipV="1">
            <a:off x="5129939" y="4969790"/>
            <a:ext cx="707756" cy="8472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376DC9-6AD1-99C1-93B7-0F0D5D7B87AE}"/>
                  </a:ext>
                </a:extLst>
              </p:cNvPr>
              <p:cNvSpPr txBox="1"/>
              <p:nvPr/>
            </p:nvSpPr>
            <p:spPr>
              <a:xfrm>
                <a:off x="7057621" y="6417208"/>
                <a:ext cx="4042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hlinkClick r:id="rId4"/>
                  </a:rPr>
                  <a:t>Figure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Cormode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et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.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al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. 2020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376DC9-6AD1-99C1-93B7-0F0D5D7B8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621" y="6417208"/>
                <a:ext cx="4042475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27291E-2DFC-7A37-E7AA-0C39B611682E}"/>
              </a:ext>
            </a:extLst>
          </p:cNvPr>
          <p:cNvCxnSpPr>
            <a:cxnSpLocks/>
          </p:cNvCxnSpPr>
          <p:nvPr/>
        </p:nvCxnSpPr>
        <p:spPr>
          <a:xfrm>
            <a:off x="3740258" y="3693763"/>
            <a:ext cx="1968284" cy="340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2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2389C-E857-0123-FFF4-C11139157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88D44-2AC3-D58F-3729-B9FEE153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258" y="2692300"/>
            <a:ext cx="6889553" cy="2473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437F4-3B9D-D873-69B5-F96A822545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599" y="1833966"/>
                <a:ext cx="4614164" cy="48199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Algorithm for merging REQ sketch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dirty="0"/>
                  <a:t> into sketch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latin typeface="Cambria Math" panose="02040503050406030204" pitchFamily="18" charset="0"/>
                  </a:rPr>
                  <a:t>Compactors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integrated sequentially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mbria Math" panose="02040503050406030204" pitchFamily="18" charset="0"/>
                  </a:rPr>
                  <a:t>Buffers of each level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are combined </a:t>
                </a:r>
                <a:endParaRPr lang="en-US" sz="2400" b="0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mbria Math" panose="02040503050406030204" pitchFamily="18" charset="0"/>
                  </a:rPr>
                  <a:t>Check if buffer at each level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is full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latin typeface="Cambria Math" panose="02040503050406030204" pitchFamily="18" charset="0"/>
                  </a:rPr>
                  <a:t>If the buffer is full perform compaction operation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437F4-3B9D-D873-69B5-F96A82254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599" y="1833966"/>
                <a:ext cx="4614164" cy="4819973"/>
              </a:xfrm>
              <a:blipFill>
                <a:blip r:embed="rId3"/>
                <a:stretch>
                  <a:fillRect l="-2642" t="-2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BAADB0B-3826-5FD5-DF11-EA56B413FC75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REQ Algorithm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2110AF-7624-B07B-EC6D-CF886A8552FE}"/>
              </a:ext>
            </a:extLst>
          </p:cNvPr>
          <p:cNvCxnSpPr>
            <a:cxnSpLocks/>
          </p:cNvCxnSpPr>
          <p:nvPr/>
        </p:nvCxnSpPr>
        <p:spPr>
          <a:xfrm>
            <a:off x="4799308" y="3184725"/>
            <a:ext cx="573438" cy="375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8F00E-2A10-1D08-B1BA-503874264D50}"/>
              </a:ext>
            </a:extLst>
          </p:cNvPr>
          <p:cNvCxnSpPr>
            <a:cxnSpLocks/>
          </p:cNvCxnSpPr>
          <p:nvPr/>
        </p:nvCxnSpPr>
        <p:spPr>
          <a:xfrm>
            <a:off x="4561668" y="3799213"/>
            <a:ext cx="997057" cy="70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44C4CF-1479-5733-F8A7-3000BA61BF1A}"/>
              </a:ext>
            </a:extLst>
          </p:cNvPr>
          <p:cNvCxnSpPr>
            <a:cxnSpLocks/>
          </p:cNvCxnSpPr>
          <p:nvPr/>
        </p:nvCxnSpPr>
        <p:spPr>
          <a:xfrm flipV="1">
            <a:off x="5000786" y="4363229"/>
            <a:ext cx="743919" cy="1389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2F0173-B6DA-8993-CC52-AFD05A99B767}"/>
              </a:ext>
            </a:extLst>
          </p:cNvPr>
          <p:cNvCxnSpPr>
            <a:cxnSpLocks/>
          </p:cNvCxnSpPr>
          <p:nvPr/>
        </p:nvCxnSpPr>
        <p:spPr>
          <a:xfrm flipV="1">
            <a:off x="4695986" y="4561668"/>
            <a:ext cx="1177872" cy="7180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C93915-CA74-EA9A-8903-A7131887FD6E}"/>
                  </a:ext>
                </a:extLst>
              </p:cNvPr>
              <p:cNvSpPr txBox="1"/>
              <p:nvPr/>
            </p:nvSpPr>
            <p:spPr>
              <a:xfrm>
                <a:off x="7057621" y="6417208"/>
                <a:ext cx="4042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hlinkClick r:id="rId4"/>
                  </a:rPr>
                  <a:t>Figure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Cormode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et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.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al</m:t>
                    </m:r>
                    <m:r>
                      <a:rPr lang="en-US" dirty="0">
                        <a:latin typeface="Cambria Math" panose="02040503050406030204" pitchFamily="18" charset="0"/>
                        <a:hlinkClick r:id="rId4"/>
                      </a:rPr>
                      <m:t>. 2020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C93915-CA74-EA9A-8903-A7131887F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621" y="6417208"/>
                <a:ext cx="4042475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30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BB40B-4ACF-D84D-EF41-A10D88CFA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0A56A-2C4C-FD65-A9CF-A1CCACB60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1" y="1324927"/>
                <a:ext cx="5528565" cy="52463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One can take advantage of the performance differences between the t-digest and REQ algorithms</a:t>
                </a:r>
              </a:p>
              <a:p>
                <a:r>
                  <a:rPr lang="en-US" dirty="0"/>
                  <a:t>The t-digest algorithm is known to have a bias at extreme quantiles that increases with sample size,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REQ algorithm is unbiased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0A56A-2C4C-FD65-A9CF-A1CCACB60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1" y="1324927"/>
                <a:ext cx="5528565" cy="5246354"/>
              </a:xfrm>
              <a:blipFill>
                <a:blip r:embed="rId2"/>
                <a:stretch>
                  <a:fillRect l="-2315" t="-1858" r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A4D1C50-54A6-EF14-27F7-5C98CD0EBAD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Comparison of Quantile in Sketches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C3B49-4C61-EF9D-C9DA-072772C4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14" y="935064"/>
            <a:ext cx="5203634" cy="2936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E230ED-966F-E420-5E36-3DE8C6A7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441" y="3906785"/>
            <a:ext cx="5203634" cy="2951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C1AF51-679C-A0A7-B6F9-5BECB222E48B}"/>
              </a:ext>
            </a:extLst>
          </p:cNvPr>
          <p:cNvSpPr txBox="1"/>
          <p:nvPr/>
        </p:nvSpPr>
        <p:spPr>
          <a:xfrm>
            <a:off x="1452401" y="6201950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Figure from </a:t>
            </a:r>
            <a:r>
              <a:rPr lang="en-US" dirty="0" err="1">
                <a:hlinkClick r:id="rId5"/>
              </a:rPr>
              <a:t>DataSketches</a:t>
            </a:r>
            <a:r>
              <a:rPr lang="en-US" dirty="0">
                <a:hlinkClick r:id="rId5"/>
              </a:rPr>
              <a:t>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9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6598B-09CF-7A67-648D-BA90A4366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BE3F8-A337-BDE8-B2E6-D1C962226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4505676" cy="52463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One can take advantage of the performance differences between the t-digest and REQ algorithms</a:t>
            </a:r>
          </a:p>
          <a:p>
            <a:r>
              <a:rPr lang="en-US" dirty="0"/>
              <a:t>The t-digest and REQ algorithms have different error characteristics with sample size   </a:t>
            </a:r>
          </a:p>
          <a:p>
            <a:r>
              <a:rPr lang="en-US" dirty="0"/>
              <a:t>The memory foot print of a t-digest is constant, whereas the memory required for REQ increases with sample size</a:t>
            </a:r>
          </a:p>
          <a:p>
            <a:r>
              <a:rPr lang="en-US" dirty="0"/>
              <a:t>Both algorithms have tradeoff between memory and error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0E4D62-DEDA-407D-C245-866E9D1067EC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Comparison of Quantile in Sketches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FAB4C-5B1A-2B22-167E-90A4D37C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347" y="888892"/>
            <a:ext cx="5078611" cy="3000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1801EF-20F9-F59B-69D0-2A2CB15E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13" y="3795468"/>
            <a:ext cx="5245883" cy="300053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907BEE-C692-BCC8-0A89-C370B45ABD9E}"/>
              </a:ext>
            </a:extLst>
          </p:cNvPr>
          <p:cNvCxnSpPr>
            <a:cxnSpLocks/>
          </p:cNvCxnSpPr>
          <p:nvPr/>
        </p:nvCxnSpPr>
        <p:spPr>
          <a:xfrm flipV="1">
            <a:off x="4959458" y="2670875"/>
            <a:ext cx="1942455" cy="7129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C10C04-4F0D-1811-863E-E7D45D92B8CE}"/>
              </a:ext>
            </a:extLst>
          </p:cNvPr>
          <p:cNvCxnSpPr>
            <a:cxnSpLocks/>
          </p:cNvCxnSpPr>
          <p:nvPr/>
        </p:nvCxnSpPr>
        <p:spPr>
          <a:xfrm>
            <a:off x="5114441" y="4949125"/>
            <a:ext cx="1746142" cy="196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D80A44-585B-2729-404C-347524BF8643}"/>
              </a:ext>
            </a:extLst>
          </p:cNvPr>
          <p:cNvSpPr txBox="1"/>
          <p:nvPr/>
        </p:nvSpPr>
        <p:spPr>
          <a:xfrm>
            <a:off x="1343913" y="6336268"/>
            <a:ext cx="40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Figure from </a:t>
            </a:r>
            <a:r>
              <a:rPr lang="en-US" dirty="0" err="1">
                <a:hlinkClick r:id="rId4"/>
              </a:rPr>
              <a:t>DataSketches</a:t>
            </a:r>
            <a:r>
              <a:rPr lang="en-US" dirty="0">
                <a:hlinkClick r:id="rId4"/>
              </a:rPr>
              <a:t>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4B35-BC66-B674-075E-19379BBCD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A67B-1486-8F46-58DE-DF8DC5EF6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 2</a:t>
            </a:r>
          </a:p>
        </p:txBody>
      </p:sp>
    </p:spTree>
    <p:extLst>
      <p:ext uri="{BB962C8B-B14F-4D97-AF65-F5344CB8AC3E}">
        <p14:creationId xmlns:p14="http://schemas.microsoft.com/office/powerpoint/2010/main" val="6127765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Volume in a security order book are defined by the quantiles  </a:t>
            </a:r>
          </a:p>
          <a:p>
            <a:r>
              <a:rPr lang="en-US" dirty="0"/>
              <a:t>Is a continuous auction market</a:t>
            </a:r>
          </a:p>
          <a:p>
            <a:r>
              <a:rPr lang="en-US" b="1" dirty="0"/>
              <a:t>Inside spread </a:t>
            </a:r>
            <a:r>
              <a:rPr lang="en-US" dirty="0"/>
              <a:t>is difference between highest bid and lowest ask </a:t>
            </a:r>
          </a:p>
          <a:p>
            <a:r>
              <a:rPr lang="en-US" dirty="0"/>
              <a:t>Volume increases as spread increases</a:t>
            </a:r>
          </a:p>
          <a:p>
            <a:pPr lvl="1"/>
            <a:r>
              <a:rPr lang="en-US" dirty="0"/>
              <a:t>Often de minimis volume at the inside spread </a:t>
            </a:r>
          </a:p>
          <a:p>
            <a:pPr lvl="1"/>
            <a:r>
              <a:rPr lang="en-US" dirty="0"/>
              <a:t>Larger trades pay larger spread </a:t>
            </a:r>
          </a:p>
          <a:p>
            <a:r>
              <a:rPr lang="en-US" dirty="0"/>
              <a:t>Example: in US equities markets quantiles are measured in penes, $0.01. </a:t>
            </a:r>
          </a:p>
          <a:p>
            <a:r>
              <a:rPr lang="en-US" dirty="0"/>
              <a:t>Stream analysis of order book provides vital trade execution information </a:t>
            </a:r>
          </a:p>
          <a:p>
            <a:r>
              <a:rPr lang="en-US" dirty="0"/>
              <a:t>See patent </a:t>
            </a:r>
            <a:r>
              <a:rPr lang="en-US" dirty="0">
                <a:hlinkClick r:id="rId2"/>
              </a:rPr>
              <a:t>US 8,768,821, Elston, 2011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2: Real-time Depth of Book  </a:t>
            </a:r>
          </a:p>
        </p:txBody>
      </p:sp>
    </p:spTree>
    <p:extLst>
      <p:ext uri="{BB962C8B-B14F-4D97-AF65-F5344CB8AC3E}">
        <p14:creationId xmlns:p14="http://schemas.microsoft.com/office/powerpoint/2010/main" val="109394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EABF-7649-384E-AE8D-7815163F0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0C96-5F41-259E-0490-480C36668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Volume in a security order book are defined by the quantiles  </a:t>
            </a:r>
          </a:p>
          <a:p>
            <a:r>
              <a:rPr lang="en-US" dirty="0"/>
              <a:t>Order book constructed by accumulating open (bid/ask, price, volume) tuples</a:t>
            </a:r>
          </a:p>
          <a:p>
            <a:pPr lvl="1"/>
            <a:r>
              <a:rPr lang="en-US" dirty="0"/>
              <a:t>Orders and trades arrive in high volume stream for each security  </a:t>
            </a:r>
          </a:p>
          <a:p>
            <a:pPr lvl="1"/>
            <a:r>
              <a:rPr lang="en-US" dirty="0"/>
              <a:t>Order book updates at sub-microsecond rate </a:t>
            </a:r>
          </a:p>
          <a:p>
            <a:pPr lvl="1"/>
            <a:r>
              <a:rPr lang="en-US" dirty="0"/>
              <a:t>Storing history is infeasible   </a:t>
            </a:r>
          </a:p>
          <a:p>
            <a:r>
              <a:rPr lang="en-US" dirty="0"/>
              <a:t>Quantiles of order book are the available volume at each spread   </a:t>
            </a:r>
          </a:p>
          <a:p>
            <a:r>
              <a:rPr lang="en-US" dirty="0"/>
              <a:t>Securities traded on multiple exchanges   </a:t>
            </a:r>
          </a:p>
          <a:p>
            <a:pPr lvl="1"/>
            <a:r>
              <a:rPr lang="en-US" dirty="0"/>
              <a:t>Each exchange outputs high volume stream for each security  </a:t>
            </a:r>
          </a:p>
          <a:p>
            <a:pPr lvl="1"/>
            <a:r>
              <a:rPr lang="en-US" dirty="0"/>
              <a:t>Must integrate streams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4A865F-64F2-A205-8F2A-523FB5911022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2: Real-time Depth of Book  </a:t>
            </a:r>
          </a:p>
        </p:txBody>
      </p:sp>
    </p:spTree>
    <p:extLst>
      <p:ext uri="{BB962C8B-B14F-4D97-AF65-F5344CB8AC3E}">
        <p14:creationId xmlns:p14="http://schemas.microsoft.com/office/powerpoint/2010/main" val="24978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C40B-0CB4-59CC-E143-8014700C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5690E-01DC-3D91-8832-53FFA5F80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2821"/>
            <a:ext cx="10515600" cy="50421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Depth of book, order lifetime and other statistics at several spreads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603BE5-D914-0316-C4D5-1EC06429536B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2: Real-time Depth of Book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1210093-DF1C-E24D-8B25-B403A228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5" y="1653494"/>
            <a:ext cx="9163050" cy="51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21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182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 training</a:t>
            </a:r>
          </a:p>
          <a:p>
            <a:r>
              <a:rPr lang="en-US" dirty="0"/>
              <a:t>Ground truth is not known for 90-120 days  </a:t>
            </a:r>
          </a:p>
          <a:p>
            <a:pPr lvl="1"/>
            <a:r>
              <a:rPr lang="en-US" dirty="0"/>
              <a:t>Must use delayed training data</a:t>
            </a:r>
          </a:p>
          <a:p>
            <a:r>
              <a:rPr lang="en-US" dirty="0"/>
              <a:t>Fraud patterns change quickly   </a:t>
            </a:r>
          </a:p>
          <a:p>
            <a:pPr lvl="1"/>
            <a:r>
              <a:rPr lang="en-US" dirty="0"/>
              <a:t>Criminals constantly looking for greatest vulnerability </a:t>
            </a:r>
          </a:p>
          <a:p>
            <a:r>
              <a:rPr lang="en-US" dirty="0"/>
              <a:t>User behavior drifts with time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1: Telecom Fraud Detection </a:t>
            </a:r>
          </a:p>
        </p:txBody>
      </p:sp>
    </p:spTree>
    <p:extLst>
      <p:ext uri="{BB962C8B-B14F-4D97-AF65-F5344CB8AC3E}">
        <p14:creationId xmlns:p14="http://schemas.microsoft.com/office/powerpoint/2010/main" val="26569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35C22-81D6-B535-18EC-8D0A2D443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6A1B-5A9C-DA3F-62C7-A5D4901E1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 </a:t>
            </a:r>
          </a:p>
        </p:txBody>
      </p:sp>
    </p:spTree>
    <p:extLst>
      <p:ext uri="{BB962C8B-B14F-4D97-AF65-F5344CB8AC3E}">
        <p14:creationId xmlns:p14="http://schemas.microsoft.com/office/powerpoint/2010/main" val="6733217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EA5B-8D40-ECD4-3E8D-B0399BA5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32A60-1566-22FB-7BAF-37B637D45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provide market and credit risk reports to management and regulators   </a:t>
            </a:r>
          </a:p>
          <a:p>
            <a:r>
              <a:rPr lang="en-US" dirty="0"/>
              <a:t>Global bank with large holdings   </a:t>
            </a:r>
          </a:p>
          <a:p>
            <a:pPr lvl="1"/>
            <a:r>
              <a:rPr lang="en-US" dirty="0"/>
              <a:t>Trading on a 24/7 basis – global markets never sleep!  </a:t>
            </a:r>
          </a:p>
          <a:p>
            <a:pPr lvl="1"/>
            <a:r>
              <a:rPr lang="en-US" dirty="0"/>
              <a:t>Hold illiquid (rarely traded) assets  </a:t>
            </a:r>
          </a:p>
          <a:p>
            <a:r>
              <a:rPr lang="en-US" dirty="0"/>
              <a:t>Regulators require snap shot reports every 4 hours and within 2 hours on demand</a:t>
            </a:r>
          </a:p>
          <a:p>
            <a:pPr lvl="1"/>
            <a:r>
              <a:rPr lang="en-US" dirty="0"/>
              <a:t>Existing batch system required 12+ hours to update reports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B8CA3C-F59D-D654-51D4-0EE28687B77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3: Capital Markets Risk </a:t>
            </a:r>
          </a:p>
        </p:txBody>
      </p:sp>
    </p:spTree>
    <p:extLst>
      <p:ext uri="{BB962C8B-B14F-4D97-AF65-F5344CB8AC3E}">
        <p14:creationId xmlns:p14="http://schemas.microsoft.com/office/powerpoint/2010/main" val="284559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 training</a:t>
            </a:r>
          </a:p>
          <a:p>
            <a:r>
              <a:rPr lang="en-US" dirty="0"/>
              <a:t>1000s of risk factors to calibrate </a:t>
            </a:r>
          </a:p>
          <a:p>
            <a:pPr lvl="1"/>
            <a:r>
              <a:rPr lang="en-US" dirty="0"/>
              <a:t>Asset type </a:t>
            </a:r>
          </a:p>
          <a:p>
            <a:pPr lvl="1"/>
            <a:r>
              <a:rPr lang="en-US" dirty="0"/>
              <a:t>Industry exposure</a:t>
            </a:r>
          </a:p>
          <a:p>
            <a:pPr lvl="1"/>
            <a:r>
              <a:rPr lang="en-US" dirty="0"/>
              <a:t>Ratings </a:t>
            </a:r>
          </a:p>
          <a:p>
            <a:pPr lvl="1"/>
            <a:r>
              <a:rPr lang="en-US" dirty="0"/>
              <a:t>FX exposure </a:t>
            </a:r>
          </a:p>
          <a:p>
            <a:pPr lvl="1"/>
            <a:r>
              <a:rPr lang="en-US" dirty="0"/>
              <a:t>Interest rate exposure 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Market conditions change rapidly</a:t>
            </a:r>
            <a:r>
              <a:rPr lang="en-US" sz="3200" dirty="0"/>
              <a:t> </a:t>
            </a:r>
          </a:p>
          <a:p>
            <a:pPr lvl="1"/>
            <a:r>
              <a:rPr lang="en-US" dirty="0"/>
              <a:t>Must down weight older data</a:t>
            </a:r>
          </a:p>
          <a:p>
            <a:pPr lvl="1"/>
            <a:r>
              <a:rPr lang="en-US" dirty="0"/>
              <a:t>Impute valuations for illiquid assets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3: Capital Markets Risk </a:t>
            </a:r>
          </a:p>
        </p:txBody>
      </p:sp>
    </p:spTree>
    <p:extLst>
      <p:ext uri="{BB962C8B-B14F-4D97-AF65-F5344CB8AC3E}">
        <p14:creationId xmlns:p14="http://schemas.microsoft.com/office/powerpoint/2010/main" val="297093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Scaling </a:t>
            </a:r>
          </a:p>
          <a:p>
            <a:r>
              <a:rPr lang="en-US" dirty="0"/>
              <a:t>Initial calibration is computed in batch    </a:t>
            </a:r>
          </a:p>
          <a:p>
            <a:pPr lvl="1"/>
            <a:r>
              <a:rPr lang="en-US" dirty="0"/>
              <a:t>Not time critical  </a:t>
            </a:r>
          </a:p>
          <a:p>
            <a:r>
              <a:rPr lang="en-US" dirty="0"/>
              <a:t>Running model in production </a:t>
            </a:r>
          </a:p>
          <a:p>
            <a:pPr lvl="1"/>
            <a:r>
              <a:rPr lang="en-US" dirty="0"/>
              <a:t>Batch too slow  </a:t>
            </a:r>
          </a:p>
          <a:p>
            <a:pPr lvl="1"/>
            <a:r>
              <a:rPr lang="en-US" dirty="0"/>
              <a:t>Stream data and update asset holdings (positions) </a:t>
            </a:r>
          </a:p>
          <a:p>
            <a:pPr lvl="1"/>
            <a:r>
              <a:rPr lang="en-US" dirty="0"/>
              <a:t>Incrementally update risk factors  </a:t>
            </a:r>
          </a:p>
          <a:p>
            <a:pPr lvl="1"/>
            <a:r>
              <a:rPr lang="en-US" dirty="0"/>
              <a:t>Upon demand perform aggregation to generate required reports – fast</a:t>
            </a:r>
          </a:p>
          <a:p>
            <a:r>
              <a:rPr lang="en-US" dirty="0"/>
              <a:t>Distribute streaming compute load by asset type on cluster </a:t>
            </a:r>
          </a:p>
          <a:p>
            <a:pPr lvl="1"/>
            <a:r>
              <a:rPr lang="en-US" dirty="0"/>
              <a:t>Trades, prices and other data only go to node where required   </a:t>
            </a:r>
          </a:p>
          <a:p>
            <a:r>
              <a:rPr lang="en-US" dirty="0"/>
              <a:t>Archive all raw data per regulatory required retention policy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3: Capital Markets Risk </a:t>
            </a:r>
          </a:p>
        </p:txBody>
      </p:sp>
    </p:spTree>
    <p:extLst>
      <p:ext uri="{BB962C8B-B14F-4D97-AF65-F5344CB8AC3E}">
        <p14:creationId xmlns:p14="http://schemas.microsoft.com/office/powerpoint/2010/main" val="21069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747" y="1324928"/>
            <a:ext cx="10515600" cy="52935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Key points for this lesson</a:t>
            </a:r>
          </a:p>
          <a:p>
            <a:r>
              <a:rPr lang="en-US" dirty="0"/>
              <a:t>Streaming data often arrives at a massive scale</a:t>
            </a:r>
          </a:p>
          <a:p>
            <a:r>
              <a:rPr lang="en-US" dirty="0"/>
              <a:t>Down sample streams with real-number values</a:t>
            </a:r>
          </a:p>
          <a:p>
            <a:pPr lvl="1"/>
            <a:r>
              <a:rPr lang="en-US" dirty="0"/>
              <a:t>Moving averages</a:t>
            </a:r>
          </a:p>
          <a:p>
            <a:pPr lvl="1"/>
            <a:r>
              <a:rPr lang="en-US" dirty="0"/>
              <a:t>Delta coding </a:t>
            </a:r>
          </a:p>
          <a:p>
            <a:pPr lvl="1"/>
            <a:r>
              <a:rPr lang="en-US" dirty="0"/>
              <a:t>Exponential weighting</a:t>
            </a:r>
          </a:p>
          <a:p>
            <a:pPr lvl="1"/>
            <a:r>
              <a:rPr lang="en-US" dirty="0"/>
              <a:t>Reservoir sampling 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Use probabilistic sketch algorithms for discrete event streams   </a:t>
            </a:r>
          </a:p>
          <a:p>
            <a:pPr lvl="1"/>
            <a:r>
              <a:rPr lang="en-US" dirty="0"/>
              <a:t>Uniqueness – have we seen this event type before? </a:t>
            </a:r>
          </a:p>
          <a:p>
            <a:pPr lvl="1"/>
            <a:r>
              <a:rPr lang="en-US" dirty="0"/>
              <a:t>Counts – how many of these events in time interval?</a:t>
            </a:r>
          </a:p>
          <a:p>
            <a:pPr lvl="1"/>
            <a:r>
              <a:rPr lang="en-US" dirty="0"/>
              <a:t>Cardinality – how many event types? </a:t>
            </a:r>
          </a:p>
          <a:p>
            <a:pPr lvl="1"/>
            <a:r>
              <a:rPr lang="en-US" dirty="0"/>
              <a:t>Quantiles – what is the density of the distribution?  </a:t>
            </a:r>
          </a:p>
          <a:p>
            <a:pPr lvl="1"/>
            <a:r>
              <a:rPr lang="en-US" dirty="0"/>
              <a:t>…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31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Scaling </a:t>
            </a:r>
          </a:p>
          <a:p>
            <a:r>
              <a:rPr lang="en-US" dirty="0"/>
              <a:t>Training performed in batch – not time critical   </a:t>
            </a:r>
          </a:p>
          <a:p>
            <a:pPr lvl="1"/>
            <a:r>
              <a:rPr lang="en-US" dirty="0"/>
              <a:t>Data size often larger than core memory</a:t>
            </a:r>
          </a:p>
          <a:p>
            <a:r>
              <a:rPr lang="en-US" dirty="0"/>
              <a:t>Realtime fraud detection   </a:t>
            </a:r>
          </a:p>
          <a:p>
            <a:pPr lvl="1"/>
            <a:r>
              <a:rPr lang="en-US" dirty="0"/>
              <a:t>Move processing to edge – intercept communication between switch and billing system  </a:t>
            </a:r>
          </a:p>
          <a:p>
            <a:pPr lvl="1"/>
            <a:r>
              <a:rPr lang="en-US" dirty="0"/>
              <a:t>Update blocked account/number list 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Case Study 1: Telecom Fraud Detection </a:t>
            </a:r>
          </a:p>
        </p:txBody>
      </p:sp>
    </p:spTree>
    <p:extLst>
      <p:ext uri="{BB962C8B-B14F-4D97-AF65-F5344CB8AC3E}">
        <p14:creationId xmlns:p14="http://schemas.microsoft.com/office/powerpoint/2010/main" val="211271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1FAE1-AF27-69D6-5C12-D4F651414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02E-C2BD-F4AF-C1D6-7C5B4A1ED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Sketches as Approximate Representations </a:t>
            </a:r>
          </a:p>
        </p:txBody>
      </p:sp>
    </p:spTree>
    <p:extLst>
      <p:ext uri="{BB962C8B-B14F-4D97-AF65-F5344CB8AC3E}">
        <p14:creationId xmlns:p14="http://schemas.microsoft.com/office/powerpoint/2010/main" val="1270075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12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infinite streams we must accept a </a:t>
            </a:r>
            <a:r>
              <a:rPr lang="en-US" b="1" dirty="0"/>
              <a:t>sketch </a:t>
            </a:r>
            <a:r>
              <a:rPr lang="en-US" dirty="0"/>
              <a:t>as an approximate representation</a:t>
            </a:r>
            <a:endParaRPr lang="en-US" b="1" dirty="0"/>
          </a:p>
          <a:p>
            <a:r>
              <a:rPr lang="en-US" dirty="0"/>
              <a:t>Cannot store all history of streams in main memory!  </a:t>
            </a:r>
          </a:p>
          <a:p>
            <a:pPr lvl="1"/>
            <a:r>
              <a:rPr lang="en-US" dirty="0"/>
              <a:t>At large scale infinite streams will fill any disk array!   </a:t>
            </a:r>
          </a:p>
          <a:p>
            <a:r>
              <a:rPr lang="en-US"/>
              <a:t>Ideal </a:t>
            </a:r>
            <a:r>
              <a:rPr lang="en-US" dirty="0"/>
              <a:t>sketch algorithms have three properties </a:t>
            </a:r>
          </a:p>
          <a:p>
            <a:pPr lvl="1"/>
            <a:r>
              <a:rPr lang="en-US" dirty="0"/>
              <a:t>Small memory footprint </a:t>
            </a:r>
          </a:p>
          <a:p>
            <a:pPr lvl="1"/>
            <a:r>
              <a:rPr lang="en-US" dirty="0"/>
              <a:t>Computationally efficient to construct</a:t>
            </a:r>
          </a:p>
          <a:p>
            <a:pPr lvl="1"/>
            <a:r>
              <a:rPr lang="en-US" dirty="0"/>
              <a:t>Bounded error </a:t>
            </a:r>
          </a:p>
          <a:p>
            <a:r>
              <a:rPr lang="en-US" dirty="0"/>
              <a:t>There is enviable tradeoff between these three dimensions of low memory, efficiency and error  </a:t>
            </a:r>
          </a:p>
          <a:p>
            <a:pPr lvl="1"/>
            <a:r>
              <a:rPr lang="en-US" dirty="0"/>
              <a:t>Example, we can usually improve accuracy at the expense of memory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Sketches As Approximate Representations </a:t>
            </a:r>
          </a:p>
        </p:txBody>
      </p:sp>
    </p:spTree>
    <p:extLst>
      <p:ext uri="{BB962C8B-B14F-4D97-AF65-F5344CB8AC3E}">
        <p14:creationId xmlns:p14="http://schemas.microsoft.com/office/powerpoint/2010/main" val="22164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A4DB0-A272-D7F2-82AF-7AA2E1DD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045F8-34D1-ABDE-7216-E3EFBDA4E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12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infinite streams we must accept a </a:t>
            </a:r>
            <a:r>
              <a:rPr lang="en-US" b="1" dirty="0"/>
              <a:t>sketch </a:t>
            </a:r>
            <a:r>
              <a:rPr lang="en-US" dirty="0"/>
              <a:t>as an approximate representation</a:t>
            </a:r>
            <a:endParaRPr lang="en-US" b="1" dirty="0"/>
          </a:p>
          <a:p>
            <a:r>
              <a:rPr lang="en-US" dirty="0"/>
              <a:t>Sketches for real-valued streams</a:t>
            </a:r>
          </a:p>
          <a:p>
            <a:pPr lvl="1"/>
            <a:r>
              <a:rPr lang="en-US" dirty="0"/>
              <a:t>Reservoir sampling </a:t>
            </a:r>
          </a:p>
          <a:p>
            <a:pPr lvl="1"/>
            <a:r>
              <a:rPr lang="en-US" dirty="0"/>
              <a:t>Quantile estimation </a:t>
            </a:r>
          </a:p>
          <a:p>
            <a:r>
              <a:rPr lang="en-US" dirty="0"/>
              <a:t>Sketches for discrete valued streams </a:t>
            </a:r>
          </a:p>
          <a:p>
            <a:pPr lvl="1"/>
            <a:r>
              <a:rPr lang="en-US" dirty="0"/>
              <a:t>Occurrence </a:t>
            </a:r>
          </a:p>
          <a:p>
            <a:pPr lvl="1"/>
            <a:r>
              <a:rPr lang="en-US" dirty="0"/>
              <a:t>Counts </a:t>
            </a:r>
          </a:p>
          <a:p>
            <a:pPr lvl="1"/>
            <a:r>
              <a:rPr lang="en-US" dirty="0"/>
              <a:t>Cardinality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D30CE6-AFA4-8C6A-7CA9-C1EC7129836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Sketches As Approximate Representations </a:t>
            </a:r>
          </a:p>
        </p:txBody>
      </p:sp>
    </p:spTree>
    <p:extLst>
      <p:ext uri="{BB962C8B-B14F-4D97-AF65-F5344CB8AC3E}">
        <p14:creationId xmlns:p14="http://schemas.microsoft.com/office/powerpoint/2010/main" val="305705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54220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Are analytics always computed in batch?   </a:t>
            </a:r>
            <a:endParaRPr lang="en-US" sz="3000" b="1" dirty="0"/>
          </a:p>
          <a:p>
            <a:r>
              <a:rPr lang="en-US" sz="3000" dirty="0"/>
              <a:t>No!    </a:t>
            </a:r>
          </a:p>
          <a:p>
            <a:r>
              <a:rPr lang="en-US" sz="3000" dirty="0"/>
              <a:t>Data often arrives in </a:t>
            </a:r>
            <a:r>
              <a:rPr lang="en-US" sz="3000" b="1" dirty="0"/>
              <a:t>streams   </a:t>
            </a:r>
          </a:p>
          <a:p>
            <a:pPr lvl="1"/>
            <a:r>
              <a:rPr lang="en-US" dirty="0"/>
              <a:t>IOT/Sensor data – many applications    </a:t>
            </a:r>
          </a:p>
          <a:p>
            <a:pPr lvl="1"/>
            <a:r>
              <a:rPr lang="en-US" dirty="0"/>
              <a:t>Capital markets data  </a:t>
            </a:r>
          </a:p>
          <a:p>
            <a:pPr lvl="1"/>
            <a:r>
              <a:rPr lang="en-US" dirty="0"/>
              <a:t>E-commerce click streams and purchases  </a:t>
            </a:r>
          </a:p>
          <a:p>
            <a:pPr lvl="1"/>
            <a:r>
              <a:rPr lang="en-US" dirty="0"/>
              <a:t>Emails, social media posts, etc.</a:t>
            </a:r>
          </a:p>
          <a:p>
            <a:pPr lvl="1"/>
            <a:r>
              <a:rPr lang="en-US" dirty="0"/>
              <a:t>Logistics information</a:t>
            </a:r>
          </a:p>
          <a:p>
            <a:pPr lvl="1"/>
            <a:r>
              <a:rPr lang="en-US" dirty="0"/>
              <a:t>Agricultural data </a:t>
            </a:r>
          </a:p>
          <a:p>
            <a:pPr lvl="1"/>
            <a:r>
              <a:rPr lang="en-US" dirty="0"/>
              <a:t>Internet packet streams for cybersecurity 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sz="3000" dirty="0"/>
              <a:t>Analytics must be updated as data samples arrives</a:t>
            </a:r>
          </a:p>
          <a:p>
            <a:r>
              <a:rPr lang="en-US" sz="3000" dirty="0"/>
              <a:t>We call these </a:t>
            </a:r>
            <a:r>
              <a:rPr lang="en-US" sz="3000" b="1" dirty="0"/>
              <a:t>online analytic algorithms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1154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8DB8D-519A-2397-A518-46295B46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0482-A529-6730-3DD3-B6CDE8F9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95" y="1207969"/>
            <a:ext cx="10515600" cy="5485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Sketch algorithms can be found in several Python packages</a:t>
            </a:r>
          </a:p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Apache </a:t>
            </a:r>
            <a:r>
              <a:rPr lang="en-US" dirty="0" err="1">
                <a:hlinkClick r:id="rId2"/>
              </a:rPr>
              <a:t>DataSketches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package is an enterprise-grade sketch package with Python, C++, and Java APIs </a:t>
            </a:r>
          </a:p>
          <a:p>
            <a:pPr lvl="1"/>
            <a:r>
              <a:rPr lang="en-US" dirty="0"/>
              <a:t>Integrated with enterprise platform, </a:t>
            </a:r>
            <a:r>
              <a:rPr lang="en-US" dirty="0">
                <a:hlinkClick r:id="rId3"/>
              </a:rPr>
              <a:t>Google </a:t>
            </a:r>
            <a:r>
              <a:rPr lang="en-US" dirty="0" err="1">
                <a:hlinkClick r:id="rId3"/>
              </a:rPr>
              <a:t>BigQuery</a:t>
            </a:r>
            <a:r>
              <a:rPr lang="en-US" dirty="0">
                <a:hlinkClick r:id="rId3"/>
              </a:rPr>
              <a:t>,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Apache SPARK</a:t>
            </a:r>
            <a:endParaRPr lang="en-US" dirty="0"/>
          </a:p>
          <a:p>
            <a:pPr lvl="1"/>
            <a:r>
              <a:rPr lang="en-US" dirty="0"/>
              <a:t>Python API is a bit incomplete and inconsistent </a:t>
            </a:r>
          </a:p>
          <a:p>
            <a:r>
              <a:rPr lang="en-US" dirty="0"/>
              <a:t>Packages that implement sketch algorithms specifically with a Python API</a:t>
            </a:r>
          </a:p>
          <a:p>
            <a:pPr lvl="1"/>
            <a:r>
              <a:rPr lang="en-US" dirty="0" err="1">
                <a:hlinkClick r:id="rId5"/>
              </a:rPr>
              <a:t>PyProbables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DataSketch</a:t>
            </a:r>
            <a:endParaRPr lang="en-US" dirty="0"/>
          </a:p>
          <a:p>
            <a:r>
              <a:rPr lang="en-US" dirty="0" err="1"/>
              <a:t>Numerious</a:t>
            </a:r>
            <a:r>
              <a:rPr lang="en-US" dirty="0"/>
              <a:t> specialized or single algorithm packages 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33464C-9FFB-E6B9-7CF5-3DB75B3C30C3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Sketch Software </a:t>
            </a:r>
          </a:p>
        </p:txBody>
      </p:sp>
    </p:spTree>
    <p:extLst>
      <p:ext uri="{BB962C8B-B14F-4D97-AF65-F5344CB8AC3E}">
        <p14:creationId xmlns:p14="http://schemas.microsoft.com/office/powerpoint/2010/main" val="22168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EF84-B806-8957-0755-373D1D3B1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Sampling and Filtering</a:t>
            </a:r>
          </a:p>
        </p:txBody>
      </p:sp>
    </p:spTree>
    <p:extLst>
      <p:ext uri="{BB962C8B-B14F-4D97-AF65-F5344CB8AC3E}">
        <p14:creationId xmlns:p14="http://schemas.microsoft.com/office/powerpoint/2010/main" val="130733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8B3BA-352C-17F5-DB5E-46FB8B440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2B2F-C8D1-2D95-F8C3-E2971031B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212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Cannot store all history of streams in main memory!  </a:t>
            </a:r>
          </a:p>
          <a:p>
            <a:r>
              <a:rPr lang="en-US" dirty="0"/>
              <a:t>Need a better approach</a:t>
            </a:r>
          </a:p>
          <a:p>
            <a:r>
              <a:rPr lang="en-US" dirty="0"/>
              <a:t>Some ideas:  </a:t>
            </a:r>
          </a:p>
          <a:p>
            <a:pPr lvl="1"/>
            <a:r>
              <a:rPr lang="en-US" b="1" dirty="0"/>
              <a:t>Delta coding</a:t>
            </a:r>
            <a:r>
              <a:rPr lang="en-US" dirty="0"/>
              <a:t>: Only update when there is substantial change  </a:t>
            </a:r>
          </a:p>
          <a:p>
            <a:pPr lvl="1"/>
            <a:r>
              <a:rPr lang="en-US" b="1" dirty="0"/>
              <a:t>Moving window</a:t>
            </a:r>
            <a:r>
              <a:rPr lang="en-US" dirty="0"/>
              <a:t>: Compute statistic for each window position </a:t>
            </a:r>
          </a:p>
          <a:p>
            <a:pPr lvl="1"/>
            <a:r>
              <a:rPr lang="en-US" b="1" dirty="0"/>
              <a:t>Decay window</a:t>
            </a:r>
            <a:r>
              <a:rPr lang="en-US" dirty="0"/>
              <a:t>: compute statistic down-weighting older event values</a:t>
            </a:r>
          </a:p>
          <a:p>
            <a:pPr lvl="1"/>
            <a:r>
              <a:rPr lang="en-US" b="1" dirty="0"/>
              <a:t>Reservoir sampling</a:t>
            </a:r>
            <a:r>
              <a:rPr lang="en-US" dirty="0"/>
              <a:t>: compute statistic from a random sample of the stream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7B6D00-36F0-65BC-2E9B-9DFE9AAC9EA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and Sketching Real Valued Streams</a:t>
            </a:r>
          </a:p>
        </p:txBody>
      </p:sp>
    </p:spTree>
    <p:extLst>
      <p:ext uri="{BB962C8B-B14F-4D97-AF65-F5344CB8AC3E}">
        <p14:creationId xmlns:p14="http://schemas.microsoft.com/office/powerpoint/2010/main" val="429433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FFE17-CFCF-EA25-327F-A7F22FE4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D7FE3-BC11-4AC2-2C3B-42C267363A8B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filtering, sampling and sketching 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F77B09-B96D-3A5E-DE94-A650EDC30675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FD76E-EE79-CFC6-182C-DD2FFADA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6DCE9E-DD81-FD69-923A-05DD8824AB5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610344F-0069-87BE-33E7-AF5A6180F698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55DB1FA7-88CB-AD28-0A3C-67726C81149A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0C69AC0-6F91-E692-4E3E-F54AAE421BD8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2A6DC4-D656-E2F5-0EC2-C1E47966385A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BC0C4559-6090-232E-75D0-F75C2C377FD6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5C418A-7955-C0CC-34C9-D5CC93E26CB0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93AC05-AD2B-196F-3D9C-858BF404EB57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AD4348-78E2-55C5-EFB9-472131956E1F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BF600C4C-174A-4788-4785-6BE0F3B57207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A548D0-B1ED-C497-28B1-17AF459B3CC6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6D5F53-2A48-2D75-6256-53468C56A5C7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B84168C-AAA3-FA94-A6A9-5DA6117B1C38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BCF774-29AC-9FBD-A361-72029CA347C8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0AEB2F0-26D5-708C-71B9-A1BB65652149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5FFBFD-44AC-6CA2-58CB-DB504DC582B4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7F5578-17E4-ACF5-0D08-DA81672504E2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7F333B-662A-1059-119F-CE558C984457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78F6D4-AADE-830E-C7B6-FB073B29234C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5047DB-428F-BC2D-6C95-C146A2016731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219D63-4EE5-E8C4-C648-35A00F5D1417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EEF3185-0ADD-5220-A798-ED26094EB7E9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B9E79F-B39E-1B4A-AF1A-7D67ACC5D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058367DA-7451-383C-0162-62CACEF63DA8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919956-575E-C7DE-99A5-37C524690BE2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3D2D09-270B-5573-96C3-6851DDFFDACA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CBD15-8F50-BBC8-E702-6C4F306DB9B3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51E1E3-02CC-E050-F68D-7313CCC90EC5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709B55-0CAE-AA26-BA85-1619C88E1BBB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9A8CD7-2A11-4B64-5DFC-876C5BDC777D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224BEE-E969-9BCD-05EB-0E7847A97A58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01051F-334C-09A1-0ECE-86E33E6EB0C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6E85A1-410C-4669-D33B-4B8D00B703A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6AFAC3-50D3-E9A0-1371-88C981BAFCE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8F6392A-1997-7184-4AA6-359CF3F75672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2C0EAD3-6392-69CC-8CBD-EE2130B91412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F14E6A4-B45A-9847-7A61-A53DE3F5BD43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E18A2EB-C255-5AE9-AAA7-0824F3242A8D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819DD5C-F38F-E0DF-4275-C86EEE161C5B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53255C-C97B-C787-E407-DC6583B9495C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Streams can be filtered </a:t>
            </a:r>
            <a:r>
              <a:rPr lang="en-US" sz="2400" dirty="0"/>
              <a:t>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D6BAC1-D4EC-2A07-71FF-2AB99610BB57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17F33E-0DC0-9FC8-8EED-59327B206FA0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2B7F2F-2942-E8F5-C510-39C8792C492D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9CED80-C2C8-611D-C984-983BB03BAEAE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DE8216-C070-C253-8848-284A8B4BE765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A3C1F5-D863-39DF-A172-91E6ED07486D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7C0ECD-48B7-C08A-719D-2016DAB7BE0A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B3A6D3-7076-549D-1D58-C2D5A5E21B9F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5961A5-36FC-B268-7130-F79796ED4F5E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E15801-DA67-A047-3428-F9B93E2C9751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18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076379"/>
            <a:ext cx="10515600" cy="52070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Delta coding only transmits and processes values with significant differences </a:t>
            </a:r>
          </a:p>
          <a:p>
            <a:r>
              <a:rPr lang="en-US" dirty="0"/>
              <a:t>Example: consider a large network of sensors (IoT) </a:t>
            </a:r>
          </a:p>
          <a:p>
            <a:pPr lvl="1"/>
            <a:r>
              <a:rPr lang="en-US" dirty="0"/>
              <a:t>Values at most sensors do not change most of the time </a:t>
            </a:r>
          </a:p>
          <a:p>
            <a:pPr lvl="1"/>
            <a:r>
              <a:rPr lang="en-US" dirty="0"/>
              <a:t>Example: Temperature has not changed significantly </a:t>
            </a:r>
          </a:p>
          <a:p>
            <a:pPr lvl="1"/>
            <a:r>
              <a:rPr lang="en-US" dirty="0"/>
              <a:t>Example: Nothing moving in or out of image </a:t>
            </a:r>
          </a:p>
          <a:p>
            <a:pPr lvl="1"/>
            <a:r>
              <a:rPr lang="en-US" dirty="0"/>
              <a:t>Example: Current in transmission line has not changed</a:t>
            </a:r>
          </a:p>
          <a:p>
            <a:pPr lvl="1"/>
            <a:r>
              <a:rPr lang="en-US" dirty="0"/>
              <a:t>Etc. </a:t>
            </a:r>
          </a:p>
          <a:p>
            <a:r>
              <a:rPr lang="en-US" dirty="0"/>
              <a:t>Delta coding restricts transmission, processing and storage to </a:t>
            </a:r>
            <a:r>
              <a:rPr lang="en-US" b="1" dirty="0"/>
              <a:t>significant changes (deltas)</a:t>
            </a:r>
          </a:p>
          <a:p>
            <a:pPr lvl="1"/>
            <a:r>
              <a:rPr lang="en-US" dirty="0"/>
              <a:t>A threshold determines significance of change </a:t>
            </a:r>
          </a:p>
          <a:p>
            <a:pPr lvl="1"/>
            <a:r>
              <a:rPr lang="en-US" dirty="0"/>
              <a:t>Threshold values are solution specific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Delta Coding</a:t>
            </a:r>
          </a:p>
        </p:txBody>
      </p:sp>
    </p:spTree>
    <p:extLst>
      <p:ext uri="{BB962C8B-B14F-4D97-AF65-F5344CB8AC3E}">
        <p14:creationId xmlns:p14="http://schemas.microsoft.com/office/powerpoint/2010/main" val="267484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076379"/>
            <a:ext cx="10515600" cy="52070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Delta coding moves filtering and initial processing to periphery of network</a:t>
            </a:r>
          </a:p>
          <a:p>
            <a:r>
              <a:rPr lang="en-US" dirty="0"/>
              <a:t>Example: Measuring flow in pipe network</a:t>
            </a:r>
          </a:p>
          <a:p>
            <a:pPr lvl="1"/>
            <a:r>
              <a:rPr lang="en-US" dirty="0"/>
              <a:t>100,000 flow sensors sampling every 1-sec with +/-3% standard error</a:t>
            </a:r>
          </a:p>
          <a:p>
            <a:pPr lvl="1"/>
            <a:r>
              <a:rPr lang="en-US" dirty="0"/>
              <a:t>Example: Set threshold and only report if change more than +/-3% of moving average </a:t>
            </a:r>
          </a:p>
          <a:p>
            <a:pPr lvl="1"/>
            <a:r>
              <a:rPr lang="en-US" dirty="0"/>
              <a:t>Can reduce network traffic and processing by orders of magnitude  </a:t>
            </a:r>
          </a:p>
          <a:p>
            <a:r>
              <a:rPr lang="en-US" dirty="0"/>
              <a:t>Example: Security camera watching gate </a:t>
            </a:r>
          </a:p>
          <a:p>
            <a:pPr lvl="1"/>
            <a:r>
              <a:rPr lang="en-US" dirty="0"/>
              <a:t>Image transmission expensive at raw 50-60 frames per second</a:t>
            </a:r>
          </a:p>
          <a:p>
            <a:pPr lvl="1"/>
            <a:r>
              <a:rPr lang="en-US" dirty="0"/>
              <a:t>Threshold on object greater than some number of pixels moving in frame  </a:t>
            </a:r>
          </a:p>
          <a:p>
            <a:pPr lvl="1"/>
            <a:r>
              <a:rPr lang="en-US" dirty="0"/>
              <a:t>Reduces transmission, processing and storage by many orders of magnitude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Delta Coding</a:t>
            </a:r>
          </a:p>
        </p:txBody>
      </p:sp>
    </p:spTree>
    <p:extLst>
      <p:ext uri="{BB962C8B-B14F-4D97-AF65-F5344CB8AC3E}">
        <p14:creationId xmlns:p14="http://schemas.microsoft.com/office/powerpoint/2010/main" val="413569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Compute and store summary statistics from moving window</a:t>
            </a:r>
            <a:endParaRPr lang="en-US" sz="3200" b="1" dirty="0"/>
          </a:p>
          <a:p>
            <a:r>
              <a:rPr lang="en-US" dirty="0"/>
              <a:t>Need to update the analytic as new values received  </a:t>
            </a:r>
          </a:p>
          <a:p>
            <a:r>
              <a:rPr lang="en-US" dirty="0"/>
              <a:t>Must maintain samples in a window </a:t>
            </a:r>
          </a:p>
          <a:p>
            <a:r>
              <a:rPr lang="en-US" dirty="0"/>
              <a:t>Move window by a stride, number of samples</a:t>
            </a:r>
          </a:p>
          <a:p>
            <a:r>
              <a:rPr lang="en-US" dirty="0"/>
              <a:t>On update </a:t>
            </a:r>
          </a:p>
          <a:p>
            <a:pPr lvl="1"/>
            <a:r>
              <a:rPr lang="en-US" dirty="0"/>
              <a:t>Add new observations to the end of window</a:t>
            </a:r>
          </a:p>
          <a:p>
            <a:pPr lvl="1"/>
            <a:r>
              <a:rPr lang="en-US" dirty="0"/>
              <a:t>Remove old observations from beginning of window </a:t>
            </a:r>
          </a:p>
          <a:p>
            <a:pPr lvl="1"/>
            <a:r>
              <a:rPr lang="en-US" dirty="0"/>
              <a:t>Compute and store new estimate of statistic</a:t>
            </a:r>
          </a:p>
          <a:p>
            <a:r>
              <a:rPr lang="en-US" dirty="0"/>
              <a:t>Algorithm requires recomputing statistics using all observations in the window in main memory</a:t>
            </a:r>
          </a:p>
          <a:p>
            <a:r>
              <a:rPr lang="en-US" dirty="0"/>
              <a:t>May not scale well  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Moving Window Analytics</a:t>
            </a:r>
          </a:p>
        </p:txBody>
      </p:sp>
    </p:spTree>
    <p:extLst>
      <p:ext uri="{BB962C8B-B14F-4D97-AF65-F5344CB8AC3E}">
        <p14:creationId xmlns:p14="http://schemas.microsoft.com/office/powerpoint/2010/main" val="2390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234699"/>
            <a:ext cx="10515600" cy="701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Compute and store summary statistics from moving window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Moving Window Analytics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DB8D8-F827-4BB3-A962-2FA8869EA91E}"/>
              </a:ext>
            </a:extLst>
          </p:cNvPr>
          <p:cNvSpPr txBox="1"/>
          <p:nvPr/>
        </p:nvSpPr>
        <p:spPr>
          <a:xfrm>
            <a:off x="1095086" y="2245827"/>
            <a:ext cx="6115675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... t</a:t>
            </a:r>
            <a:r>
              <a:rPr lang="en-US" sz="2400" baseline="-25000" dirty="0"/>
              <a:t>0  </a:t>
            </a:r>
            <a:r>
              <a:rPr lang="en-US" sz="2400" dirty="0"/>
              <a:t>t</a:t>
            </a:r>
            <a:r>
              <a:rPr lang="en-US" sz="2400" baseline="-25000" dirty="0"/>
              <a:t>1 </a:t>
            </a:r>
            <a:r>
              <a:rPr lang="en-US" sz="2400" dirty="0"/>
              <a:t> t</a:t>
            </a:r>
            <a:r>
              <a:rPr lang="en-US" sz="2400" baseline="-25000" dirty="0"/>
              <a:t>2</a:t>
            </a:r>
            <a:r>
              <a:rPr lang="en-US" sz="2400" dirty="0"/>
              <a:t>  t</a:t>
            </a:r>
            <a:r>
              <a:rPr lang="en-US" sz="2400" baseline="-25000" dirty="0"/>
              <a:t>3</a:t>
            </a:r>
            <a:r>
              <a:rPr lang="en-US" sz="2400" dirty="0"/>
              <a:t>  </a:t>
            </a:r>
            <a:r>
              <a:rPr lang="en-US" sz="2400" dirty="0" err="1"/>
              <a:t>t</a:t>
            </a:r>
            <a:r>
              <a:rPr lang="en-US" sz="2400" baseline="-25000" dirty="0" err="1"/>
              <a:t>3</a:t>
            </a:r>
            <a:r>
              <a:rPr lang="en-US" sz="2400" baseline="-25000" dirty="0"/>
              <a:t>  </a:t>
            </a:r>
            <a:r>
              <a:rPr lang="en-US" sz="2400" dirty="0"/>
              <a:t>t</a:t>
            </a:r>
            <a:r>
              <a:rPr lang="en-US" sz="2400" baseline="-25000" dirty="0"/>
              <a:t>4 </a:t>
            </a:r>
            <a:r>
              <a:rPr lang="en-US" sz="2400" dirty="0"/>
              <a:t>t</a:t>
            </a:r>
            <a:r>
              <a:rPr lang="en-US" sz="2400" baseline="-25000" dirty="0"/>
              <a:t>5 </a:t>
            </a:r>
            <a:r>
              <a:rPr lang="en-US" sz="2400" dirty="0"/>
              <a:t>t</a:t>
            </a:r>
            <a:r>
              <a:rPr lang="en-US" sz="2400" baseline="-25000" dirty="0"/>
              <a:t>6 </a:t>
            </a:r>
            <a:r>
              <a:rPr lang="en-US" sz="2400" dirty="0"/>
              <a:t>t</a:t>
            </a:r>
            <a:r>
              <a:rPr lang="en-US" sz="2400" baseline="-25000" dirty="0"/>
              <a:t>7 </a:t>
            </a:r>
            <a:r>
              <a:rPr lang="en-US" sz="2400" dirty="0"/>
              <a:t>t</a:t>
            </a:r>
            <a:r>
              <a:rPr lang="en-US" sz="2400" baseline="-25000" dirty="0"/>
              <a:t>8 </a:t>
            </a:r>
            <a:r>
              <a:rPr lang="en-US" sz="2400" dirty="0"/>
              <a:t>t</a:t>
            </a:r>
            <a:r>
              <a:rPr lang="en-US" sz="2400" baseline="-25000" dirty="0"/>
              <a:t>9 </a:t>
            </a:r>
            <a:r>
              <a:rPr lang="en-US" sz="2400" dirty="0"/>
              <a:t>t</a:t>
            </a:r>
            <a:r>
              <a:rPr lang="en-US" sz="2400" baseline="-25000" dirty="0"/>
              <a:t>10 </a:t>
            </a:r>
            <a:r>
              <a:rPr lang="en-US" sz="2400" dirty="0"/>
              <a:t>t</a:t>
            </a:r>
            <a:r>
              <a:rPr lang="en-US" sz="2400" baseline="-25000" dirty="0"/>
              <a:t>11 </a:t>
            </a:r>
            <a:r>
              <a:rPr lang="en-US" sz="2400" dirty="0"/>
              <a:t>t</a:t>
            </a:r>
            <a:r>
              <a:rPr lang="en-US" sz="2400" baseline="-25000" dirty="0"/>
              <a:t>12 </a:t>
            </a:r>
            <a:r>
              <a:rPr lang="en-US" sz="2400" dirty="0"/>
              <a:t>t</a:t>
            </a:r>
            <a:r>
              <a:rPr lang="en-US" sz="2400" baseline="-25000" dirty="0"/>
              <a:t>13 </a:t>
            </a:r>
            <a:r>
              <a:rPr lang="en-US" sz="2400" dirty="0"/>
              <a:t>t</a:t>
            </a:r>
            <a:r>
              <a:rPr lang="en-US" sz="2400" baseline="-25000" dirty="0"/>
              <a:t>14 </a:t>
            </a:r>
            <a:r>
              <a:rPr lang="en-US" sz="2400" dirty="0"/>
              <a:t>t</a:t>
            </a:r>
            <a:r>
              <a:rPr lang="en-US" sz="2400" baseline="-25000" dirty="0"/>
              <a:t>15 </a:t>
            </a:r>
            <a:r>
              <a:rPr lang="en-US" sz="2400" dirty="0"/>
              <a:t>…</a:t>
            </a:r>
            <a:endParaRPr lang="en-US" sz="2400" baseline="-2500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15128C2-B998-4C11-8D1A-E31F3E1960CE}"/>
              </a:ext>
            </a:extLst>
          </p:cNvPr>
          <p:cNvSpPr/>
          <p:nvPr/>
        </p:nvSpPr>
        <p:spPr>
          <a:xfrm rot="5400000">
            <a:off x="2576856" y="2243676"/>
            <a:ext cx="673396" cy="249865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FD6C752-9354-4A50-A7D8-D173C4665138}"/>
              </a:ext>
            </a:extLst>
          </p:cNvPr>
          <p:cNvSpPr/>
          <p:nvPr/>
        </p:nvSpPr>
        <p:spPr>
          <a:xfrm rot="5400000">
            <a:off x="3826182" y="3577238"/>
            <a:ext cx="673396" cy="249865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8A075D-BE5C-433E-8EC9-859C451635F9}"/>
              </a:ext>
            </a:extLst>
          </p:cNvPr>
          <p:cNvCxnSpPr/>
          <p:nvPr/>
        </p:nvCxnSpPr>
        <p:spPr>
          <a:xfrm>
            <a:off x="1664228" y="2822631"/>
            <a:ext cx="2498652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888F05-EF15-4D58-A6C9-D8D370BA2A88}"/>
              </a:ext>
            </a:extLst>
          </p:cNvPr>
          <p:cNvSpPr txBox="1"/>
          <p:nvPr/>
        </p:nvSpPr>
        <p:spPr>
          <a:xfrm>
            <a:off x="1230065" y="2773296"/>
            <a:ext cx="33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Span of time window = 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99DF79-E384-4675-BC91-11A5F47BCEBF}"/>
              </a:ext>
            </a:extLst>
          </p:cNvPr>
          <p:cNvCxnSpPr>
            <a:cxnSpLocks/>
          </p:cNvCxnSpPr>
          <p:nvPr/>
        </p:nvCxnSpPr>
        <p:spPr>
          <a:xfrm>
            <a:off x="2913554" y="4069685"/>
            <a:ext cx="1249326" cy="0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1907B2-BBE0-4A16-BD29-6A3FE3910247}"/>
              </a:ext>
            </a:extLst>
          </p:cNvPr>
          <p:cNvSpPr txBox="1"/>
          <p:nvPr/>
        </p:nvSpPr>
        <p:spPr>
          <a:xfrm>
            <a:off x="2405081" y="4059369"/>
            <a:ext cx="208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Stride =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187EFD-9727-494F-874F-E39695778B81}"/>
              </a:ext>
            </a:extLst>
          </p:cNvPr>
          <p:cNvSpPr txBox="1"/>
          <p:nvPr/>
        </p:nvSpPr>
        <p:spPr>
          <a:xfrm>
            <a:off x="132371" y="4487710"/>
            <a:ext cx="2195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Statistic value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73B3-C041-405F-AC3C-568286CFCDD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230065" y="3951750"/>
            <a:ext cx="1683488" cy="53596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ACCAE2-1CA0-40E1-960D-3264F3F26406}"/>
              </a:ext>
            </a:extLst>
          </p:cNvPr>
          <p:cNvSpPr txBox="1"/>
          <p:nvPr/>
        </p:nvSpPr>
        <p:spPr>
          <a:xfrm>
            <a:off x="1284857" y="5773783"/>
            <a:ext cx="208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Statistic value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84D43D-7E62-4DEF-AE0A-FBE6CA1BBCE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327758" y="5297950"/>
            <a:ext cx="1835122" cy="475833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BDBB3BA-172D-43C8-9C34-178852087C64}"/>
              </a:ext>
            </a:extLst>
          </p:cNvPr>
          <p:cNvSpPr txBox="1">
            <a:spLocks/>
          </p:cNvSpPr>
          <p:nvPr/>
        </p:nvSpPr>
        <p:spPr>
          <a:xfrm>
            <a:off x="7210762" y="2245827"/>
            <a:ext cx="4848868" cy="430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Streaming data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Window sample the stream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statistic from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Move window by a Stride</a:t>
            </a:r>
          </a:p>
          <a:p>
            <a:pPr marL="0" indent="0">
              <a:buNone/>
            </a:pPr>
            <a:r>
              <a:rPr lang="en-US" dirty="0"/>
              <a:t>Repeat steps 1-3 indefinitely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9" grpId="0"/>
      <p:bldP spid="11" grpId="0"/>
      <p:bldP spid="12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Exponential decay </a:t>
            </a:r>
            <a:endParaRPr lang="en-US" b="1" dirty="0"/>
          </a:p>
          <a:p>
            <a:r>
              <a:rPr lang="en-US" dirty="0"/>
              <a:t>Moving window updates the analytic as new values received  </a:t>
            </a:r>
          </a:p>
          <a:p>
            <a:r>
              <a:rPr lang="en-US" dirty="0"/>
              <a:t>Is there an alternative to moving windows?  </a:t>
            </a:r>
          </a:p>
          <a:p>
            <a:r>
              <a:rPr lang="en-US" dirty="0"/>
              <a:t>Yes, </a:t>
            </a:r>
            <a:r>
              <a:rPr lang="en-US" b="1" dirty="0"/>
              <a:t>exponential decay </a:t>
            </a:r>
            <a:r>
              <a:rPr lang="en-US" dirty="0"/>
              <a:t>methods </a:t>
            </a:r>
          </a:p>
          <a:p>
            <a:pPr lvl="1"/>
            <a:r>
              <a:rPr lang="en-US" dirty="0"/>
              <a:t>Past values are exponentially down-weighted in time </a:t>
            </a:r>
          </a:p>
          <a:p>
            <a:pPr lvl="1"/>
            <a:r>
              <a:rPr lang="en-US" dirty="0"/>
              <a:t>Estimates of a statistic are updated with new observations</a:t>
            </a:r>
          </a:p>
          <a:p>
            <a:pPr lvl="1"/>
            <a:r>
              <a:rPr lang="en-US" dirty="0"/>
              <a:t>Computationally efficient  </a:t>
            </a:r>
          </a:p>
          <a:p>
            <a:pPr lvl="1"/>
            <a:r>
              <a:rPr lang="en-US" dirty="0"/>
              <a:t>Memory efficient: </a:t>
            </a:r>
            <a:r>
              <a:rPr lang="en-US" b="1" dirty="0"/>
              <a:t>do not need to store past observations!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8186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255363"/>
            <a:ext cx="10515600" cy="52642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Family of exponential smoothing algorithms</a:t>
            </a:r>
            <a:endParaRPr lang="en-US" b="1" dirty="0"/>
          </a:p>
          <a:p>
            <a:r>
              <a:rPr lang="en-US" dirty="0"/>
              <a:t>Family of algorithms known as the </a:t>
            </a:r>
            <a:r>
              <a:rPr lang="en-US" b="1" dirty="0">
                <a:hlinkClick r:id="rId2"/>
              </a:rPr>
              <a:t>Holt-Winters</a:t>
            </a:r>
            <a:r>
              <a:rPr lang="en-US" dirty="0"/>
              <a:t> methods</a:t>
            </a:r>
          </a:p>
          <a:p>
            <a:r>
              <a:rPr lang="en-US" b="1" dirty="0"/>
              <a:t>First order</a:t>
            </a:r>
            <a:r>
              <a:rPr lang="en-US" dirty="0"/>
              <a:t> exponential smoother  </a:t>
            </a:r>
          </a:p>
          <a:p>
            <a:pPr lvl="1"/>
            <a:r>
              <a:rPr lang="en-US" dirty="0"/>
              <a:t>Smooths random (white) noise </a:t>
            </a:r>
          </a:p>
          <a:p>
            <a:pPr lvl="1"/>
            <a:r>
              <a:rPr lang="en-US" dirty="0"/>
              <a:t>Acts as a low-pass filter</a:t>
            </a:r>
          </a:p>
          <a:p>
            <a:r>
              <a:rPr lang="en-US" b="1" dirty="0"/>
              <a:t>Second order </a:t>
            </a:r>
            <a:r>
              <a:rPr lang="en-US" dirty="0"/>
              <a:t>model </a:t>
            </a:r>
          </a:p>
          <a:p>
            <a:pPr lvl="1"/>
            <a:r>
              <a:rPr lang="en-US" dirty="0"/>
              <a:t>Known as </a:t>
            </a:r>
            <a:r>
              <a:rPr lang="en-US" b="1" dirty="0"/>
              <a:t>double exponential smoothing</a:t>
            </a:r>
          </a:p>
          <a:p>
            <a:pPr lvl="1"/>
            <a:r>
              <a:rPr lang="en-US" dirty="0"/>
              <a:t>Includes a </a:t>
            </a:r>
            <a:r>
              <a:rPr lang="en-US" b="1" dirty="0"/>
              <a:t>trend term </a:t>
            </a:r>
          </a:p>
          <a:p>
            <a:r>
              <a:rPr lang="en-US" b="1" dirty="0"/>
              <a:t>Third order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Known as </a:t>
            </a:r>
            <a:r>
              <a:rPr lang="en-US" b="1" dirty="0"/>
              <a:t>triple exponential smoothing</a:t>
            </a:r>
          </a:p>
          <a:p>
            <a:pPr lvl="1"/>
            <a:r>
              <a:rPr lang="en-US" dirty="0"/>
              <a:t>Accounts for </a:t>
            </a:r>
            <a:r>
              <a:rPr lang="en-US" b="1" dirty="0"/>
              <a:t>seasonal (periodic) component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168735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84E7B-58C6-2524-FED0-02D4C2999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4B34-96A4-9D43-4C47-88522BB81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 we always apply online analytics to real-time data?   </a:t>
            </a:r>
            <a:endParaRPr lang="en-US" b="1" dirty="0"/>
          </a:p>
          <a:p>
            <a:r>
              <a:rPr lang="en-US" dirty="0"/>
              <a:t>No!    </a:t>
            </a:r>
          </a:p>
          <a:p>
            <a:r>
              <a:rPr lang="en-US" dirty="0"/>
              <a:t>We can use these algorithms for analytics on beyond core memory size</a:t>
            </a:r>
          </a:p>
          <a:p>
            <a:r>
              <a:rPr lang="en-US" dirty="0"/>
              <a:t>Data is processed in ‘chunks’  </a:t>
            </a:r>
          </a:p>
          <a:p>
            <a:pPr lvl="1"/>
            <a:r>
              <a:rPr lang="en-US" dirty="0"/>
              <a:t>Example, read files one or a few lines at a time </a:t>
            </a:r>
          </a:p>
          <a:p>
            <a:pPr lvl="1"/>
            <a:r>
              <a:rPr lang="en-US" dirty="0"/>
              <a:t>Example, use a series of limited data base queries </a:t>
            </a:r>
          </a:p>
          <a:p>
            <a:r>
              <a:rPr lang="en-US" dirty="0"/>
              <a:t>Analytics updated for each chuck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BE5BEF-12CD-C3DA-4799-663F58D1EE7D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377664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Formulation of first order exponential smoother  </a:t>
                </a:r>
              </a:p>
              <a:p>
                <a:r>
                  <a:rPr lang="en-US" dirty="0"/>
                  <a:t>Start with the </a:t>
                </a:r>
                <a:r>
                  <a:rPr lang="en-US" b="1" dirty="0"/>
                  <a:t>initial conditions </a:t>
                </a:r>
                <a:r>
                  <a:rPr lang="en-US" dirty="0"/>
                  <a:t>– initial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initial smoothed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Formulate the update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with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Applying some elementary calculus we can formulate the above in terms of decay constant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for a sampling period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  <a:blipFill>
                <a:blip r:embed="rId2"/>
                <a:stretch>
                  <a:fillRect l="-1217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367443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Effect of decay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</a:t>
                </a:r>
                <a:r>
                  <a:rPr lang="en-US" b="1" dirty="0"/>
                  <a:t>decay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Choice of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determines the bandwidth: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shorter memory, higher bandwidth </a:t>
                </a:r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</m:t>
                    </m:r>
                  </m:oMath>
                </a14:m>
                <a:r>
                  <a:rPr lang="en-US" dirty="0"/>
                  <a:t> longer memory, lower bandwidth</a:t>
                </a:r>
              </a:p>
              <a:p>
                <a:r>
                  <a:rPr lang="en-US" dirty="0"/>
                  <a:t>Bandwidth and sampling  </a:t>
                </a:r>
              </a:p>
              <a:p>
                <a:pPr lvl="1"/>
                <a:r>
                  <a:rPr lang="en-US" dirty="0"/>
                  <a:t>High bandwidth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high sampling rate, less compression</a:t>
                </a:r>
              </a:p>
              <a:p>
                <a:pPr lvl="1"/>
                <a:r>
                  <a:rPr lang="en-US" dirty="0"/>
                  <a:t>Low bandwidth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low sampling rate, higher compression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  <a:blipFill>
                <a:blip r:embed="rId2"/>
                <a:stretch>
                  <a:fillRect l="-1217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380751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Effect of decay constant  </a:t>
                </a:r>
              </a:p>
              <a:p>
                <a:r>
                  <a:rPr lang="en-US" dirty="0"/>
                  <a:t>Consider the </a:t>
                </a:r>
                <a:r>
                  <a:rPr lang="en-US" b="1" dirty="0"/>
                  <a:t>decay time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for a sampling period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Choice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determines the bandwidth: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longer memory, lower bandwidth</a:t>
                </a:r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shorter memory, higher bandwidth </a:t>
                </a:r>
              </a:p>
              <a:p>
                <a:r>
                  <a:rPr lang="en-US" dirty="0"/>
                  <a:t>Bandwidth and sampling  </a:t>
                </a:r>
              </a:p>
              <a:p>
                <a:pPr lvl="1"/>
                <a:r>
                  <a:rPr lang="en-US" dirty="0"/>
                  <a:t>High bandwidth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high sampling rate, less compression</a:t>
                </a:r>
              </a:p>
              <a:p>
                <a:pPr lvl="1"/>
                <a:r>
                  <a:rPr lang="en-US" dirty="0"/>
                  <a:t>Low bandwidth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low sampling rate, higher compression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  <a:blipFill>
                <a:blip r:embed="rId2"/>
                <a:stretch>
                  <a:fillRect l="-1217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12383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Second order exponential smoothing</a:t>
                </a:r>
              </a:p>
              <a:p>
                <a:r>
                  <a:rPr lang="en-US" dirty="0"/>
                  <a:t>Second order exponential smoothing accounts for trend  </a:t>
                </a:r>
              </a:p>
              <a:p>
                <a:r>
                  <a:rPr lang="en-US" dirty="0"/>
                  <a:t>Start with initial conditions for smoothed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smoothed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update at each time step, with smooth coefficient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slope smoothing coefficient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 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Third order exponential smoothing adds seasonal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00381"/>
                <a:ext cx="10515600" cy="5558724"/>
              </a:xfrm>
              <a:blipFill>
                <a:blip r:embed="rId2"/>
                <a:stretch>
                  <a:fillRect l="-1217" t="-1866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21201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0FAF4-6510-7238-10DC-FC837DFDF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B455A-C004-1E0A-227C-56230339D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00381"/>
            <a:ext cx="10515600" cy="5558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Exponential decay as an anomaly detector </a:t>
            </a:r>
          </a:p>
          <a:p>
            <a:r>
              <a:rPr lang="en-US" dirty="0"/>
              <a:t>Algorithm can be viewed as a forecast between of the next observation</a:t>
            </a:r>
          </a:p>
          <a:p>
            <a:r>
              <a:rPr lang="en-US" dirty="0"/>
              <a:t>When next observation arrives, compute difference  </a:t>
            </a:r>
          </a:p>
          <a:p>
            <a:r>
              <a:rPr lang="en-US" dirty="0"/>
              <a:t>High difference between forecast and actual can indicate an unusual condition   </a:t>
            </a:r>
          </a:p>
          <a:p>
            <a:pPr lvl="1"/>
            <a:r>
              <a:rPr lang="en-US" dirty="0"/>
              <a:t>High rates of change</a:t>
            </a:r>
          </a:p>
          <a:p>
            <a:pPr lvl="1"/>
            <a:r>
              <a:rPr lang="en-US" dirty="0"/>
              <a:t>Spikes or transient values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5C3F1D-D671-8837-06F5-08F42FAB862E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Exponential Decay Analytics</a:t>
            </a:r>
          </a:p>
        </p:txBody>
      </p:sp>
    </p:spTree>
    <p:extLst>
      <p:ext uri="{BB962C8B-B14F-4D97-AF65-F5344CB8AC3E}">
        <p14:creationId xmlns:p14="http://schemas.microsoft.com/office/powerpoint/2010/main" val="240391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D3837-985B-A320-3040-762131EE6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2FC9-23BB-9475-6ACE-7E252670F1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3142152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25A34-09D0-9863-8B8E-2A7877E4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8D6D-C896-057F-1876-31F8FE480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3001"/>
            <a:ext cx="10515600" cy="5448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randomly sample from infinite streams to compute an analytic?    </a:t>
            </a:r>
          </a:p>
          <a:p>
            <a:r>
              <a:rPr lang="en-US" dirty="0"/>
              <a:t>Why do we need random samples or </a:t>
            </a:r>
            <a:r>
              <a:rPr lang="en-US" b="1" dirty="0"/>
              <a:t>probabilistic sampling algorithms</a:t>
            </a:r>
            <a:r>
              <a:rPr lang="en-US" dirty="0"/>
              <a:t>? </a:t>
            </a:r>
          </a:p>
          <a:p>
            <a:r>
              <a:rPr lang="en-US" dirty="0"/>
              <a:t>Moving window samples only hold information for a finite time </a:t>
            </a:r>
          </a:p>
          <a:p>
            <a:pPr lvl="1"/>
            <a:r>
              <a:rPr lang="en-US" dirty="0"/>
              <a:t>Loose history  </a:t>
            </a:r>
          </a:p>
          <a:p>
            <a:r>
              <a:rPr lang="en-US" dirty="0"/>
              <a:t>Exponential smoothing methods only works for certain statistics  </a:t>
            </a:r>
          </a:p>
          <a:p>
            <a:pPr lvl="1"/>
            <a:r>
              <a:rPr lang="en-US" dirty="0"/>
              <a:t>We cannot derive closed form recursions for many statistics, e.g. median   </a:t>
            </a:r>
          </a:p>
          <a:p>
            <a:r>
              <a:rPr lang="en-US" dirty="0"/>
              <a:t>Idea: use a </a:t>
            </a:r>
            <a:r>
              <a:rPr lang="en-US" b="1" dirty="0"/>
              <a:t>random samples </a:t>
            </a:r>
            <a:r>
              <a:rPr lang="en-US" dirty="0"/>
              <a:t>to create a </a:t>
            </a:r>
            <a:r>
              <a:rPr lang="en-US" b="1" dirty="0"/>
              <a:t>sketch</a:t>
            </a:r>
            <a:r>
              <a:rPr lang="en-US" dirty="0"/>
              <a:t> of the observations   </a:t>
            </a:r>
          </a:p>
          <a:p>
            <a:pPr lvl="1"/>
            <a:r>
              <a:rPr lang="en-US" dirty="0"/>
              <a:t>Build a sketch representative of the full infinite stream</a:t>
            </a:r>
          </a:p>
          <a:p>
            <a:pPr lvl="1"/>
            <a:r>
              <a:rPr lang="en-US" dirty="0"/>
              <a:t>Updated random sample as new observations arrive</a:t>
            </a:r>
          </a:p>
          <a:p>
            <a:pPr marL="0" indent="0">
              <a:buNone/>
            </a:pPr>
            <a:r>
              <a:rPr lang="en-US" sz="2000" i="1" dirty="0"/>
              <a:t>Note: Reservoir sampling is implemented in the </a:t>
            </a:r>
            <a:r>
              <a:rPr lang="en-US" sz="2000" i="1" dirty="0">
                <a:hlinkClick r:id="rId2"/>
              </a:rPr>
              <a:t>Apache </a:t>
            </a:r>
            <a:r>
              <a:rPr lang="en-US" sz="2000" i="1" dirty="0" err="1">
                <a:hlinkClick r:id="rId2"/>
              </a:rPr>
              <a:t>DataSketches</a:t>
            </a:r>
            <a:r>
              <a:rPr lang="en-US" sz="2000" i="1" dirty="0">
                <a:hlinkClick r:id="rId2"/>
              </a:rPr>
              <a:t> package </a:t>
            </a:r>
            <a:endParaRPr lang="en-US" sz="20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29D0E8-589E-DBAF-C137-3E98400762B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413101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F1B9-97E7-F2DD-66BC-F8DB1AFA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767386-1640-FF02-F24D-2EA50D6F14DA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</a:t>
            </a:r>
            <a:r>
              <a:rPr lang="en-US" sz="2400" b="1" dirty="0"/>
              <a:t>filtering, sampling and sketching </a:t>
            </a:r>
            <a:r>
              <a:rPr lang="en-US" sz="2400" dirty="0"/>
              <a:t>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484DB8-FB79-6F97-7D87-BE5523A2C9F0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B8FA7-2253-5799-C779-EE541552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978D45-36E6-5755-1973-C26C1DED65AB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04A55CB-EDCD-D226-B82F-59BC46B208DB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5028BB68-459B-AB53-FEAA-D044951B97AA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B719C927-EC18-C95D-6C9B-CA23B982F4EC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0FF598-5931-35E1-29AC-1441E9D56821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96A58F0-25D2-ED9E-5D0B-6C6CD6F20567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21C1-2F0A-32BB-5F74-5C0D34305438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B09152-F398-29F9-DC4F-83444CFE1A1D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12C0EC-7B9B-B3B3-123B-B36FDECBB1F0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FC9DA163-6FF7-CF77-A9CF-B69A591A3C2F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62823D-702F-A03C-6358-BB9020754499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22D509-CB98-307E-7BDF-08595E4F00E4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7CC78E-5626-90F6-049D-8812A458AD6D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4E3B2A2-933D-EB71-A321-055806775A8B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178C609-729D-97FA-6516-2AA0C4AF11AB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B0CA055-0D64-D846-03B6-69C1D7EFF63E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22DC49-9D60-16A5-C2D2-0ECAD96CB2CA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F93918-50B9-5781-74C6-E9A1335BEA96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CE898C-487C-E658-CAC1-F512DA7ACC57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070EB9-D799-3A4F-880A-F7F38D946A80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8E41BE-62A8-85D7-8CC6-22306C1AB453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FFF886-6B63-693E-A6EB-AB057179BD43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B9E79F-B39E-1B4A-AF1A-7D67ACC5D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6A848749-C57F-3430-96FA-717EF5A11BA4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9110D7-A4FD-CFBE-B99D-44D143B5C6DF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F6C0E-C5D4-85F6-5319-0E5B5C3CE3A0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5A936E-0AD4-8430-48F7-EBA680B38026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92DB35-BE34-36E5-2884-BCB6F9FF4812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BD4F27-C823-198F-B874-1373883D5CB3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241280-A2B0-C628-15F4-A5A2F832FC59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3EA6BC-E781-E1AD-D4E8-FC4A010FD900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B868E1-B455-12CB-A1CD-4FD30F092D50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16FDC32-AA94-050A-4722-EBA818285B98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6AC7CBD-31A6-0B25-0C86-B83ADB183294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5BB725-A5EF-A683-DB88-B74B893B5D36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37B90A-37AD-8E66-5CC6-5A93BED2F61C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73A954-209B-F4FD-79CC-C5EE29EA8078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37F2CD-4407-3940-A0F8-D21C358564DD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D1C88D1-DCD0-E71C-9E68-4CB7577E8668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7878A1-C376-C44C-9731-6CB5DC997443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Streams can be filtered 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CF9D3F-8520-78E1-3CFA-A13700D43D1D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936EEF-9E5C-59F6-B72B-BC3128FBC6C4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FD2D29-688E-D484-3C38-E3E29AB6534D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D262F2-AEFC-D031-FF45-F116872CE23C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1BB3AC-3634-47E7-8B56-2CC45534E753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792EA42-FB65-250B-C993-33535255A309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F8D7C5E-4461-5BDD-2AB2-654C97BF872E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7EC705-3967-AB75-31AB-929A1CC0DAAB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0D2788-A1D5-1F56-2DE6-C11E44A706F0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4FCC38-6B4D-277E-470A-0971ACBA4C86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999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F6DA2-7018-3355-EDD0-6051A0CC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E11E44-AA94-5A14-44CB-A8FA2A74C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randomly sample from infinite streams to compute an analytic?    </a:t>
                </a:r>
              </a:p>
              <a:p>
                <a:r>
                  <a:rPr lang="en-US" dirty="0"/>
                  <a:t>Could we Poisson sample from the stream? </a:t>
                </a:r>
              </a:p>
              <a:p>
                <a:r>
                  <a:rPr lang="en-US" dirty="0"/>
                  <a:t>Consider the required memory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the sampling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number of sample seen from the stream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size of the Poisson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⟶∞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⟶∞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memory required for a Poisson sample is </a:t>
                </a:r>
                <a:r>
                  <a:rPr lang="en-US" b="1" dirty="0"/>
                  <a:t>unbounded for an infinite stream!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E11E44-AA94-5A14-44CB-A8FA2A74C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2"/>
                <a:stretch>
                  <a:fillRect l="-1217" t="-1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111B46-A4F4-7899-E8FF-1492C12715B0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58054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BE7E5-D8F8-29D4-50B2-123A6858F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F6978-85C6-8112-A7AB-52CE400A6C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randomly sample from infinite streams?    </a:t>
                </a:r>
              </a:p>
              <a:p>
                <a:r>
                  <a:rPr lang="en-US" dirty="0"/>
                  <a:t>The reservoir sampling algorithm maintains a random sample </a:t>
                </a:r>
                <a:r>
                  <a:rPr lang="en-US" b="1" dirty="0"/>
                  <a:t>within fixed memory</a:t>
                </a:r>
              </a:p>
              <a:p>
                <a:r>
                  <a:rPr lang="en-US" dirty="0"/>
                  <a:t>Reservoir sampling is massively scalable for large number of streams</a:t>
                </a:r>
              </a:p>
              <a:p>
                <a:r>
                  <a:rPr lang="en-US" dirty="0"/>
                  <a:t>Apply sampling with fixed reservoir length,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Define reservoir,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Random sample </a:t>
                </a:r>
                <a:r>
                  <a:rPr lang="en-US" i="1" dirty="0"/>
                  <a:t>n</a:t>
                </a:r>
                <a:r>
                  <a:rPr lang="en-US" dirty="0"/>
                  <a:t>th observation </a:t>
                </a:r>
              </a:p>
              <a:p>
                <a:pPr marL="914400" lvl="2" indent="0">
                  <a:buNone/>
                </a:pPr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marL="914400" lvl="2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Repeat step 2 indefinitely for each new observation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Find details for reservoir sampling in </a:t>
                </a:r>
                <a:r>
                  <a:rPr lang="en-US" dirty="0">
                    <a:hlinkClick r:id="rId2"/>
                  </a:rPr>
                  <a:t>Algorithms and Structures for Massive Data Sets, </a:t>
                </a:r>
                <a:r>
                  <a:rPr lang="en-US" dirty="0" err="1">
                    <a:hlinkClick r:id="rId2"/>
                  </a:rPr>
                  <a:t>Medjodovic</a:t>
                </a:r>
                <a:r>
                  <a:rPr lang="en-US" dirty="0">
                    <a:hlinkClick r:id="rId2"/>
                  </a:rPr>
                  <a:t>, et al., 2022, Manning</a:t>
                </a:r>
                <a:r>
                  <a:rPr lang="en-US" dirty="0"/>
                  <a:t>  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F6978-85C6-8112-A7AB-52CE400A6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3"/>
                <a:stretch>
                  <a:fillRect l="-1217" t="-1904" b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BC0191A-EC6B-467A-4BD5-3EEECD14F2B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101417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EE339-66BA-BCD8-4B59-9C1D3A18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13EF-E093-09C1-6BA3-6C1E6B3CF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222460"/>
            <a:ext cx="10775169" cy="5060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are the key points to learn in this lesson?   </a:t>
            </a:r>
            <a:endParaRPr lang="en-US" b="1" dirty="0"/>
          </a:p>
          <a:p>
            <a:r>
              <a:rPr lang="en-US" dirty="0"/>
              <a:t>Measures must be taken to reduce the massive volume of infinite stream data </a:t>
            </a:r>
          </a:p>
          <a:p>
            <a:r>
              <a:rPr lang="en-US" dirty="0"/>
              <a:t>Streams can be real-valued or discrete-valued </a:t>
            </a:r>
          </a:p>
          <a:p>
            <a:r>
              <a:rPr lang="en-US" dirty="0"/>
              <a:t>Stream data can be sampled and filtered to reduce volume</a:t>
            </a:r>
          </a:p>
          <a:p>
            <a:pPr lvl="1"/>
            <a:r>
              <a:rPr lang="en-US" dirty="0"/>
              <a:t>Sampling methods used for filter real valued streams</a:t>
            </a:r>
          </a:p>
          <a:p>
            <a:pPr lvl="1"/>
            <a:r>
              <a:rPr lang="en-US" dirty="0"/>
              <a:t>Hash methods used to filter discrete event streams</a:t>
            </a:r>
          </a:p>
          <a:p>
            <a:r>
              <a:rPr lang="en-US" dirty="0"/>
              <a:t>Sketches (hashes) are used to perform streaming analytics within computation and memory limits for both real valued and discrete streams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71B3C9-4F14-C72D-6AF7-B2CCD0704D2E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2688737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2B159-F634-7F0E-2C68-E0B921B2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845BB-38AF-D1A6-710E-5053EACA0E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randomly sample from infinite streams?    </a:t>
                </a:r>
              </a:p>
              <a:p>
                <a:r>
                  <a:rPr lang="en-US" dirty="0"/>
                  <a:t>Why does reservoir sampling algorithm produce a random sample?   </a:t>
                </a:r>
              </a:p>
              <a:p>
                <a:r>
                  <a:rPr lang="en-US" dirty="0"/>
                  <a:t>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samples are included in the reservoir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added to the reservoir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probability that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resides in the reservoir just before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sample arrives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probability that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replaced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probability that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still in the reservoir after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sample arrives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probability of including a new sample is the same as the probability of retaining that sample when a new sample arrives, e.g. random sampling!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845BB-38AF-D1A6-710E-5053EACA0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2"/>
                <a:stretch>
                  <a:fillRect l="-1043" t="-1792" r="-116" b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1022D6F-3193-3ECF-F840-DF813D9DE990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180362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D776-E7E8-2269-454F-ECD4B884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7AC4AC-0E58-CD34-15F6-EFB09EAFEF43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234D6-3429-19CF-D83D-7A71768A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599" y="614629"/>
            <a:ext cx="3591426" cy="31055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BD6D28-1CE2-DEEE-20F3-772692DC8AD3}"/>
              </a:ext>
            </a:extLst>
          </p:cNvPr>
          <p:cNvSpPr txBox="1">
            <a:spLocks/>
          </p:cNvSpPr>
          <p:nvPr/>
        </p:nvSpPr>
        <p:spPr>
          <a:xfrm>
            <a:off x="787264" y="2102631"/>
            <a:ext cx="6606174" cy="381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Compare reservoir sampling to Poisson sampling    </a:t>
            </a:r>
          </a:p>
          <a:p>
            <a:r>
              <a:rPr lang="en-US" sz="2400" dirty="0"/>
              <a:t>A Poisson sample grows linearly, whereas the reservoir sample is constant</a:t>
            </a:r>
          </a:p>
          <a:p>
            <a:r>
              <a:rPr lang="en-US" sz="2400" dirty="0"/>
              <a:t>The probability of a sample residing in a Poisson sample is constant, whereas the  probability declines for reservoir sampling   </a:t>
            </a:r>
          </a:p>
          <a:p>
            <a:endParaRPr lang="en-US" sz="2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8BF40B-1E30-7A3A-9025-F1E825ECE14E}"/>
              </a:ext>
            </a:extLst>
          </p:cNvPr>
          <p:cNvCxnSpPr/>
          <p:nvPr/>
        </p:nvCxnSpPr>
        <p:spPr>
          <a:xfrm flipV="1">
            <a:off x="6767538" y="2704081"/>
            <a:ext cx="1378935" cy="572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CF7E5D-B997-1F69-F474-51730F40DE06}"/>
              </a:ext>
            </a:extLst>
          </p:cNvPr>
          <p:cNvCxnSpPr>
            <a:cxnSpLocks/>
          </p:cNvCxnSpPr>
          <p:nvPr/>
        </p:nvCxnSpPr>
        <p:spPr>
          <a:xfrm>
            <a:off x="6875114" y="4303059"/>
            <a:ext cx="1188069" cy="611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7006358-7A7B-88C9-1E21-8211D875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883" y="3720212"/>
            <a:ext cx="3534268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7A012-CF26-CB0B-B0C0-00CA1567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A0780-1D9C-6E94-2505-109747AEA7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scale reservoir sampling?    </a:t>
                </a:r>
              </a:p>
              <a:p>
                <a:r>
                  <a:rPr lang="en-US" dirty="0"/>
                  <a:t>The simple algorithm requires generating a random integer for each arriving sample   </a:t>
                </a:r>
              </a:p>
              <a:p>
                <a:pPr lvl="1"/>
                <a:r>
                  <a:rPr lang="en-US" dirty="0"/>
                  <a:t>Random number generation is computationally intensive   </a:t>
                </a:r>
              </a:p>
              <a:p>
                <a:pPr lvl="1"/>
                <a:r>
                  <a:rPr lang="en-US" dirty="0"/>
                  <a:t>Computational 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 arrivals </a:t>
                </a:r>
              </a:p>
              <a:p>
                <a:r>
                  <a:rPr lang="en-US" dirty="0"/>
                  <a:t>Key idea: sample from a probability distribution of the interval between samples,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A0780-1D9C-6E94-2505-109747AEA7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2"/>
                <a:stretch>
                  <a:fillRect l="-1217" t="-1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DEB1F33-F9C7-CEE6-290E-4B3E24E0CCCB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334213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3B4B-DD1E-A67E-CBA9-34A33CBDC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49B439-7837-F184-B221-ED3924F2D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scale reservoir sampling?    </a:t>
                </a:r>
              </a:p>
              <a:p>
                <a:r>
                  <a:rPr lang="en-US" dirty="0"/>
                  <a:t>Key idea: sample from a probability distribution of the interval between samples,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a uniformly distributed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indices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smallest values,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are uniformly distributed random numbers, with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a new random sample arrives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maintaining the set as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smallest random index values </a:t>
                </a:r>
              </a:p>
              <a:p>
                <a:r>
                  <a:rPr lang="en-US" dirty="0"/>
                  <a:t>We can avoid testing each new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,… if we take draws from a </a:t>
                </a:r>
                <a:r>
                  <a:rPr lang="en-US" b="1" dirty="0"/>
                  <a:t>geometric distribution </a:t>
                </a:r>
                <a:r>
                  <a:rPr lang="en-US" dirty="0"/>
                  <a:t>of the interval,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until the next accepted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, since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49B439-7837-F184-B221-ED3924F2D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2"/>
                <a:stretch>
                  <a:fillRect l="-1217" t="-1904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5CA1E99-E416-A055-7BD8-3DA8B33F2916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260512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28E8-4C5F-CE4C-1035-20A2CC59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A4531-B0B2-78F1-63AB-1C0406352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scale reservoir sampling?    </a:t>
                </a:r>
              </a:p>
              <a:p>
                <a:r>
                  <a:rPr lang="en-US" dirty="0"/>
                  <a:t>Key idea: sample from a Geometric probability distribution of the interval between samples,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First take a random draw from the geometric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𝑈𝑛𝑖𝑓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draw an index for the next sample to include in the reservoir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𝑈𝑛𝑖𝑓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Draw a random index from the reservoir to determine which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to replace,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𝑈𝑛𝑖𝑓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three random draws need only be done when a sample is </a:t>
                </a:r>
                <a:r>
                  <a:rPr lang="en-US" b="1" dirty="0"/>
                  <a:t>accepted</a:t>
                </a:r>
                <a:r>
                  <a:rPr lang="en-US" dirty="0"/>
                  <a:t> into the reservoir</a:t>
                </a:r>
              </a:p>
              <a:p>
                <a:pPr lvl="1"/>
                <a:r>
                  <a:rPr lang="en-US" dirty="0"/>
                  <a:t>Computational complexity is 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A4531-B0B2-78F1-63AB-1C0406352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143001"/>
                <a:ext cx="10515600" cy="5448300"/>
              </a:xfrm>
              <a:blipFill>
                <a:blip r:embed="rId2"/>
                <a:stretch>
                  <a:fillRect l="-928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65DAAEA-C9FF-6AD5-5C04-B414ABDEEB3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272980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38E46-6DA7-5973-6D5F-F08C23232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582F9-095B-074B-E20C-5B02CD5A4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83" y="1735893"/>
            <a:ext cx="3450956" cy="485540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an initial random draw from geometric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index of next sample to expect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sample to random location in reservoir buffer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random geometric distributed sample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0D59AB-D34D-218F-6EA3-E2E64FCCEF4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Reservoir Sampling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C47AE66-7C97-801C-417A-BF719471842B}"/>
              </a:ext>
            </a:extLst>
          </p:cNvPr>
          <p:cNvSpPr txBox="1">
            <a:spLocks/>
          </p:cNvSpPr>
          <p:nvPr/>
        </p:nvSpPr>
        <p:spPr>
          <a:xfrm>
            <a:off x="750183" y="1101004"/>
            <a:ext cx="11181841" cy="447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can we scale reservoir sampling? 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715753-ABAE-FC1B-108B-57FF26E768FC}"/>
              </a:ext>
            </a:extLst>
          </p:cNvPr>
          <p:cNvSpPr txBox="1">
            <a:spLocks/>
          </p:cNvSpPr>
          <p:nvPr/>
        </p:nvSpPr>
        <p:spPr>
          <a:xfrm>
            <a:off x="4151475" y="1662547"/>
            <a:ext cx="7911760" cy="506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W = </a:t>
            </a:r>
            <a:r>
              <a:rPr lang="en-US" sz="2600" dirty="0" err="1"/>
              <a:t>math.exp</a:t>
            </a:r>
            <a:r>
              <a:rPr lang="en-US" sz="2600" dirty="0"/>
              <a:t>(math.log(</a:t>
            </a:r>
            <a:r>
              <a:rPr lang="en-US" sz="2600" dirty="0" err="1"/>
              <a:t>random.random</a:t>
            </a:r>
            <a:r>
              <a:rPr lang="en-US" sz="2600" dirty="0"/>
              <a:t>())/k)  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## Loop over the </a:t>
            </a:r>
            <a:r>
              <a:rPr lang="en-US" sz="2600" dirty="0" err="1"/>
              <a:t>remianing</a:t>
            </a:r>
            <a:r>
              <a:rPr lang="en-US" sz="2600" dirty="0"/>
              <a:t> samples in the stream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while </a:t>
            </a:r>
            <a:r>
              <a:rPr lang="en-US" sz="2600" dirty="0" err="1"/>
              <a:t>i</a:t>
            </a:r>
            <a:r>
              <a:rPr lang="en-US" sz="2600" dirty="0"/>
              <a:t> &lt; n:  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    </a:t>
            </a:r>
            <a:r>
              <a:rPr lang="en-US" sz="2600" dirty="0" err="1"/>
              <a:t>i</a:t>
            </a:r>
            <a:r>
              <a:rPr lang="en-US" sz="2600" dirty="0"/>
              <a:t> = </a:t>
            </a:r>
            <a:r>
              <a:rPr lang="en-US" sz="2600" dirty="0" err="1"/>
              <a:t>i</a:t>
            </a:r>
            <a:r>
              <a:rPr lang="en-US" sz="2600" dirty="0"/>
              <a:t> + </a:t>
            </a:r>
            <a:r>
              <a:rPr lang="en-US" sz="2600" dirty="0" err="1"/>
              <a:t>math.floor</a:t>
            </a:r>
            <a:r>
              <a:rPr lang="en-US" sz="2600" dirty="0"/>
              <a:t>(math.log(</a:t>
            </a:r>
            <a:r>
              <a:rPr lang="en-US" sz="2600" dirty="0" err="1"/>
              <a:t>random.random</a:t>
            </a:r>
            <a:r>
              <a:rPr lang="en-US" sz="2600" dirty="0"/>
              <a:t>())/math.log(1 - W))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    if </a:t>
            </a:r>
            <a:r>
              <a:rPr lang="en-US" sz="2600" dirty="0" err="1"/>
              <a:t>i</a:t>
            </a:r>
            <a:r>
              <a:rPr lang="en-US" sz="2600" dirty="0"/>
              <a:t> &lt; n:      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        </a:t>
            </a:r>
            <a:r>
              <a:rPr lang="en-US" sz="2600" dirty="0" err="1"/>
              <a:t>indx</a:t>
            </a:r>
            <a:r>
              <a:rPr lang="en-US" sz="2600" dirty="0"/>
              <a:t> = </a:t>
            </a:r>
            <a:r>
              <a:rPr lang="en-US" sz="2600" dirty="0" err="1"/>
              <a:t>random.randint</a:t>
            </a:r>
            <a:r>
              <a:rPr lang="en-US" sz="2600" dirty="0"/>
              <a:t>(1, k) -1       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        </a:t>
            </a:r>
            <a:r>
              <a:rPr lang="en-US" sz="2600" dirty="0" err="1"/>
              <a:t>reservoir_buffer</a:t>
            </a:r>
            <a:r>
              <a:rPr lang="en-US" sz="2600" dirty="0"/>
              <a:t>[</a:t>
            </a:r>
            <a:r>
              <a:rPr lang="en-US" sz="2600" dirty="0" err="1"/>
              <a:t>indx</a:t>
            </a:r>
            <a:r>
              <a:rPr lang="en-US" sz="2600" dirty="0"/>
              <a:t>] = stream[</a:t>
            </a:r>
            <a:r>
              <a:rPr lang="en-US" sz="2600" dirty="0" err="1"/>
              <a:t>i</a:t>
            </a:r>
            <a:r>
              <a:rPr lang="en-US" sz="2600" dirty="0"/>
              <a:t>]      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600" dirty="0"/>
              <a:t>        W = W * </a:t>
            </a:r>
            <a:r>
              <a:rPr lang="en-US" sz="2600" dirty="0" err="1"/>
              <a:t>math.exp</a:t>
            </a:r>
            <a:r>
              <a:rPr lang="en-US" sz="2600" dirty="0"/>
              <a:t>(math.log(</a:t>
            </a:r>
            <a:r>
              <a:rPr lang="en-US" sz="2600" dirty="0" err="1"/>
              <a:t>random.random</a:t>
            </a:r>
            <a:r>
              <a:rPr lang="en-US" sz="2600" dirty="0"/>
              <a:t>())/k)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8B29A3-F261-6616-2B77-6E95DDF4F231}"/>
              </a:ext>
            </a:extLst>
          </p:cNvPr>
          <p:cNvCxnSpPr>
            <a:cxnSpLocks/>
          </p:cNvCxnSpPr>
          <p:nvPr/>
        </p:nvCxnSpPr>
        <p:spPr>
          <a:xfrm flipV="1">
            <a:off x="3683431" y="1907037"/>
            <a:ext cx="468044" cy="324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0A8C5A-155F-4EB5-0EE6-B8A3400BA3B7}"/>
              </a:ext>
            </a:extLst>
          </p:cNvPr>
          <p:cNvCxnSpPr>
            <a:cxnSpLocks/>
          </p:cNvCxnSpPr>
          <p:nvPr/>
        </p:nvCxnSpPr>
        <p:spPr>
          <a:xfrm flipV="1">
            <a:off x="3547189" y="3385040"/>
            <a:ext cx="604286" cy="26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FA9B3-C0DC-A747-5820-00567FFC22A8}"/>
              </a:ext>
            </a:extLst>
          </p:cNvPr>
          <p:cNvCxnSpPr>
            <a:cxnSpLocks/>
          </p:cNvCxnSpPr>
          <p:nvPr/>
        </p:nvCxnSpPr>
        <p:spPr>
          <a:xfrm flipV="1">
            <a:off x="3631769" y="4223721"/>
            <a:ext cx="1155284" cy="513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BFED9F-FB06-8761-1ED2-CB393AE88153}"/>
              </a:ext>
            </a:extLst>
          </p:cNvPr>
          <p:cNvCxnSpPr>
            <a:cxnSpLocks/>
          </p:cNvCxnSpPr>
          <p:nvPr/>
        </p:nvCxnSpPr>
        <p:spPr>
          <a:xfrm flipV="1">
            <a:off x="3424844" y="5007196"/>
            <a:ext cx="1484555" cy="800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C3A9B9-DC1D-EC7A-A49F-6E80691E1F36}"/>
              </a:ext>
            </a:extLst>
          </p:cNvPr>
          <p:cNvCxnSpPr>
            <a:cxnSpLocks/>
          </p:cNvCxnSpPr>
          <p:nvPr/>
        </p:nvCxnSpPr>
        <p:spPr>
          <a:xfrm flipV="1">
            <a:off x="3750590" y="4561668"/>
            <a:ext cx="1036463" cy="175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06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2986-DD84-0A7E-C97A-7B899004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73F5-9C84-DD36-420B-3526B5367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Stream Filtering </a:t>
            </a:r>
          </a:p>
        </p:txBody>
      </p:sp>
    </p:spTree>
    <p:extLst>
      <p:ext uri="{BB962C8B-B14F-4D97-AF65-F5344CB8AC3E}">
        <p14:creationId xmlns:p14="http://schemas.microsoft.com/office/powerpoint/2010/main" val="2942788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7B91D-A415-5792-855E-06CC34017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5A2D-5230-DA9A-25FA-B5E69536E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00381"/>
            <a:ext cx="10515600" cy="5558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evaluate the effect of filtering and decimation of time series? </a:t>
            </a:r>
          </a:p>
          <a:p>
            <a:r>
              <a:rPr lang="en-US" dirty="0"/>
              <a:t>Evaluated the differences between original series and the filtered/decimated series  </a:t>
            </a:r>
          </a:p>
          <a:p>
            <a:r>
              <a:rPr lang="en-US" dirty="0"/>
              <a:t>What does the difference series look like  </a:t>
            </a:r>
          </a:p>
          <a:p>
            <a:pPr lvl="1"/>
            <a:r>
              <a:rPr lang="en-US" dirty="0"/>
              <a:t>How does the magnitude of the errors compare to original values?  </a:t>
            </a:r>
          </a:p>
          <a:p>
            <a:pPr lvl="1"/>
            <a:r>
              <a:rPr lang="en-US" dirty="0"/>
              <a:t>Are the errors fairly uniformly distributed?   </a:t>
            </a:r>
          </a:p>
          <a:p>
            <a:r>
              <a:rPr lang="en-US" dirty="0"/>
              <a:t>Error metrics</a:t>
            </a:r>
          </a:p>
          <a:p>
            <a:pPr lvl="1"/>
            <a:r>
              <a:rPr lang="en-US" dirty="0"/>
              <a:t>RMSE  </a:t>
            </a:r>
          </a:p>
          <a:p>
            <a:pPr lvl="1"/>
            <a:r>
              <a:rPr lang="en-US" dirty="0"/>
              <a:t>MAE</a:t>
            </a:r>
          </a:p>
          <a:p>
            <a:pPr lvl="1"/>
            <a:r>
              <a:rPr lang="en-US" dirty="0"/>
              <a:t>Max deviation</a:t>
            </a:r>
          </a:p>
          <a:p>
            <a:pPr lvl="1"/>
            <a:r>
              <a:rPr lang="en-US" dirty="0"/>
              <a:t>Etc.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36E439-EF53-994E-9510-D7CDD6B5037E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Evaluating Stream Filtering</a:t>
            </a:r>
          </a:p>
        </p:txBody>
      </p:sp>
    </p:spTree>
    <p:extLst>
      <p:ext uri="{BB962C8B-B14F-4D97-AF65-F5344CB8AC3E}">
        <p14:creationId xmlns:p14="http://schemas.microsoft.com/office/powerpoint/2010/main" val="21116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3BAAC-0658-1B7F-A113-B26E40A5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6128-5982-337C-059F-481D8DD55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Discrete Streaming Events</a:t>
            </a:r>
          </a:p>
        </p:txBody>
      </p:sp>
    </p:spTree>
    <p:extLst>
      <p:ext uri="{BB962C8B-B14F-4D97-AF65-F5344CB8AC3E}">
        <p14:creationId xmlns:p14="http://schemas.microsoft.com/office/powerpoint/2010/main" val="156820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Discrete streaming data is common  </a:t>
            </a:r>
          </a:p>
          <a:p>
            <a:r>
              <a:rPr lang="en-US" dirty="0"/>
              <a:t>Clicks on a web site</a:t>
            </a:r>
          </a:p>
          <a:p>
            <a:r>
              <a:rPr lang="en-US" dirty="0"/>
              <a:t>Counts of Key-value lookups</a:t>
            </a:r>
          </a:p>
          <a:p>
            <a:r>
              <a:rPr lang="en-US" dirty="0"/>
              <a:t>Counts of IP address pairs in internet traffic</a:t>
            </a:r>
          </a:p>
          <a:p>
            <a:r>
              <a:rPr lang="en-US" dirty="0"/>
              <a:t>Sensors count events </a:t>
            </a:r>
          </a:p>
          <a:p>
            <a:pPr lvl="1"/>
            <a:r>
              <a:rPr lang="en-US" dirty="0"/>
              <a:t>Vehicles passing </a:t>
            </a:r>
          </a:p>
          <a:p>
            <a:pPr lvl="1"/>
            <a:r>
              <a:rPr lang="en-US" dirty="0"/>
              <a:t>People entering a building</a:t>
            </a:r>
          </a:p>
          <a:p>
            <a:pPr lvl="1"/>
            <a:r>
              <a:rPr lang="en-US" dirty="0"/>
              <a:t>Wildlife sightings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And many more…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Discrete Event Data</a:t>
            </a:r>
          </a:p>
        </p:txBody>
      </p:sp>
    </p:spTree>
    <p:extLst>
      <p:ext uri="{BB962C8B-B14F-4D97-AF65-F5344CB8AC3E}">
        <p14:creationId xmlns:p14="http://schemas.microsoft.com/office/powerpoint/2010/main" val="13477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324928"/>
            <a:ext cx="6903321" cy="5427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book on massive scale streaming analytics </a:t>
            </a:r>
          </a:p>
          <a:p>
            <a:r>
              <a:rPr lang="en-US" dirty="0">
                <a:hlinkClick r:id="rId2"/>
              </a:rPr>
              <a:t>Algorithms for Massive Datasets, </a:t>
            </a:r>
            <a:r>
              <a:rPr lang="en-US" dirty="0" err="1">
                <a:hlinkClick r:id="rId2"/>
              </a:rPr>
              <a:t>Medjedovic</a:t>
            </a:r>
            <a:r>
              <a:rPr lang="en-US" dirty="0">
                <a:hlinkClick r:id="rId2"/>
              </a:rPr>
              <a:t>, </a:t>
            </a:r>
            <a:r>
              <a:rPr lang="en-US" dirty="0" err="1">
                <a:hlinkClick r:id="rId2"/>
              </a:rPr>
              <a:t>Tahirovic</a:t>
            </a:r>
            <a:r>
              <a:rPr lang="en-US" dirty="0">
                <a:hlinkClick r:id="rId2"/>
              </a:rPr>
              <a:t>, and </a:t>
            </a:r>
            <a:r>
              <a:rPr lang="en-US" dirty="0" err="1">
                <a:hlinkClick r:id="rId2"/>
              </a:rPr>
              <a:t>Dedovic</a:t>
            </a:r>
            <a:r>
              <a:rPr lang="en-US" dirty="0">
                <a:hlinkClick r:id="rId2"/>
              </a:rPr>
              <a:t>, Manning, 202</a:t>
            </a:r>
            <a:r>
              <a:rPr lang="en-US" dirty="0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203AD4-4884-5D0A-EDDC-437D2820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534" y="1547208"/>
            <a:ext cx="3429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834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types of operations can we do with discrete event data? </a:t>
            </a:r>
          </a:p>
          <a:p>
            <a:r>
              <a:rPr lang="en-US" b="1" dirty="0"/>
              <a:t>Filter events </a:t>
            </a:r>
            <a:r>
              <a:rPr lang="en-US" dirty="0"/>
              <a:t>to only process those of interest</a:t>
            </a:r>
          </a:p>
          <a:p>
            <a:r>
              <a:rPr lang="en-US" b="1" dirty="0"/>
              <a:t>Count events </a:t>
            </a:r>
            <a:r>
              <a:rPr lang="en-US" dirty="0"/>
              <a:t>in a time window or in a reservoir sample</a:t>
            </a:r>
          </a:p>
          <a:p>
            <a:r>
              <a:rPr lang="en-US" dirty="0"/>
              <a:t>Unique types of events occurring in time window, or </a:t>
            </a:r>
            <a:r>
              <a:rPr lang="en-US" b="1" dirty="0"/>
              <a:t>cardinality</a:t>
            </a:r>
          </a:p>
          <a:p>
            <a:r>
              <a:rPr lang="en-US" dirty="0"/>
              <a:t>Can concatenate operations, for example:</a:t>
            </a:r>
          </a:p>
          <a:p>
            <a:pPr lvl="1"/>
            <a:r>
              <a:rPr lang="en-US" dirty="0"/>
              <a:t>Filter events by type</a:t>
            </a:r>
          </a:p>
          <a:p>
            <a:pPr lvl="1"/>
            <a:r>
              <a:rPr lang="en-US" dirty="0"/>
              <a:t>Count events </a:t>
            </a:r>
          </a:p>
          <a:p>
            <a:pPr lvl="1"/>
            <a:r>
              <a:rPr lang="en-US" dirty="0"/>
              <a:t>Find cardinality of filtered stream</a:t>
            </a:r>
          </a:p>
          <a:p>
            <a:pPr lvl="1"/>
            <a:r>
              <a:rPr lang="en-US" dirty="0"/>
              <a:t>Query specific events</a:t>
            </a:r>
          </a:p>
          <a:p>
            <a:pPr lvl="1"/>
            <a:r>
              <a:rPr lang="en-US" dirty="0"/>
              <a:t>Etc.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Discrete Event Data</a:t>
            </a:r>
          </a:p>
        </p:txBody>
      </p:sp>
    </p:spTree>
    <p:extLst>
      <p:ext uri="{BB962C8B-B14F-4D97-AF65-F5344CB8AC3E}">
        <p14:creationId xmlns:p14="http://schemas.microsoft.com/office/powerpoint/2010/main" val="39643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141709"/>
            <a:ext cx="10515600" cy="54089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limits discrete event data analytics? </a:t>
            </a:r>
          </a:p>
          <a:p>
            <a:r>
              <a:rPr lang="en-US" dirty="0"/>
              <a:t>Consider volume of events:</a:t>
            </a:r>
          </a:p>
          <a:p>
            <a:pPr lvl="1"/>
            <a:r>
              <a:rPr lang="en-US" dirty="0"/>
              <a:t>Storing all events is prohibitive </a:t>
            </a:r>
          </a:p>
          <a:p>
            <a:pPr lvl="1"/>
            <a:r>
              <a:rPr lang="en-US" dirty="0"/>
              <a:t>Want to push processing as far to periphery as possible  </a:t>
            </a:r>
          </a:p>
          <a:p>
            <a:r>
              <a:rPr lang="en-US" dirty="0"/>
              <a:t>Use computationally and memory efficient approximate algorithms</a:t>
            </a:r>
          </a:p>
          <a:p>
            <a:pPr lvl="1"/>
            <a:r>
              <a:rPr lang="en-US" b="1" dirty="0"/>
              <a:t>Accept some error in exchange for orders of magnitude improvement in memory and computation </a:t>
            </a:r>
          </a:p>
          <a:p>
            <a:pPr lvl="1"/>
            <a:r>
              <a:rPr lang="en-US" dirty="0"/>
              <a:t>For large volume streams, approximations generally converge toward exact values</a:t>
            </a:r>
          </a:p>
          <a:p>
            <a:r>
              <a:rPr lang="en-US" dirty="0"/>
              <a:t>Many algorithms have been developed </a:t>
            </a:r>
          </a:p>
          <a:p>
            <a:pPr lvl="1"/>
            <a:r>
              <a:rPr lang="en-US" dirty="0"/>
              <a:t>Bloom filter and quotient filter for event history</a:t>
            </a:r>
          </a:p>
          <a:p>
            <a:pPr lvl="1"/>
            <a:r>
              <a:rPr lang="en-US" dirty="0"/>
              <a:t>Count-min-sketch algorithm for event counts</a:t>
            </a:r>
          </a:p>
          <a:p>
            <a:pPr lvl="1"/>
            <a:r>
              <a:rPr lang="en-US" dirty="0" err="1"/>
              <a:t>Flajolet</a:t>
            </a:r>
            <a:r>
              <a:rPr lang="en-US" dirty="0"/>
              <a:t>-Martin and hyper-log-log algorithms for cardinality </a:t>
            </a:r>
          </a:p>
          <a:p>
            <a:pPr lvl="1"/>
            <a:r>
              <a:rPr lang="en-US" dirty="0"/>
              <a:t>Etc. </a:t>
            </a:r>
          </a:p>
          <a:p>
            <a:r>
              <a:rPr lang="en-US" dirty="0"/>
              <a:t>These algorithms can be applied in batch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Discrete Event Data</a:t>
            </a:r>
          </a:p>
        </p:txBody>
      </p:sp>
    </p:spTree>
    <p:extLst>
      <p:ext uri="{BB962C8B-B14F-4D97-AF65-F5344CB8AC3E}">
        <p14:creationId xmlns:p14="http://schemas.microsoft.com/office/powerpoint/2010/main" val="104142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F8B1-B41F-1221-8C47-11CF8B21E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E39A6-30D0-07F9-7BC2-17EE7C5B6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 Discrete Events</a:t>
            </a:r>
          </a:p>
        </p:txBody>
      </p:sp>
    </p:spTree>
    <p:extLst>
      <p:ext uri="{BB962C8B-B14F-4D97-AF65-F5344CB8AC3E}">
        <p14:creationId xmlns:p14="http://schemas.microsoft.com/office/powerpoint/2010/main" val="446236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Often need to exclude events </a:t>
            </a:r>
          </a:p>
          <a:p>
            <a:r>
              <a:rPr lang="en-US" dirty="0"/>
              <a:t>Messages from IP addresses not on an authorized list  </a:t>
            </a:r>
          </a:p>
          <a:p>
            <a:r>
              <a:rPr lang="en-US" dirty="0"/>
              <a:t>Is the originating phone one of our accounts? </a:t>
            </a:r>
          </a:p>
          <a:p>
            <a:r>
              <a:rPr lang="en-US" dirty="0"/>
              <a:t>Is this a sensor reading we need to process? </a:t>
            </a:r>
          </a:p>
          <a:p>
            <a:r>
              <a:rPr lang="en-US" dirty="0"/>
              <a:t>Has an event already occurred previously? </a:t>
            </a:r>
          </a:p>
          <a:p>
            <a:r>
              <a:rPr lang="en-US" dirty="0"/>
              <a:t>Etc.</a:t>
            </a:r>
          </a:p>
          <a:p>
            <a:r>
              <a:rPr lang="en-US" dirty="0"/>
              <a:t>The majority of traffic is often filtered in stream processing 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</p:spTree>
    <p:extLst>
      <p:ext uri="{BB962C8B-B14F-4D97-AF65-F5344CB8AC3E}">
        <p14:creationId xmlns:p14="http://schemas.microsoft.com/office/powerpoint/2010/main" val="27288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94A83-9B70-C234-DC87-4E63A66A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63E6B9-CA39-FE2C-3C1E-360BA44E7B1A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63E6B9-CA39-FE2C-3C1E-360BA44E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679190-61F1-C2FB-CC47-74902A30C25D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</a:t>
            </a:r>
            <a:r>
              <a:rPr lang="en-US" sz="2400" b="1" dirty="0"/>
              <a:t>filtering, sampling and sketching </a:t>
            </a:r>
            <a:r>
              <a:rPr lang="en-US" sz="2400" dirty="0"/>
              <a:t>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32C4DCF-C628-BC73-BC77-CA5F86DC172B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91BCB-CCBB-D4C8-7E3E-66769A0A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3FB0F1-D082-B4BC-E48F-DF59A7CCD27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004E1FA-C9EC-9ED5-34B6-8AD2C830C08D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8F608DD3-04F7-5A5F-1DCC-7A22A0DDEBF6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138E06F-B4BA-B824-9F92-5BC3DDF3F403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D5264A-68F4-10AE-60D9-D8C1F850E5E4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F122301-7082-0EE8-2E9E-D02A5E822CB6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6BAAC3-C331-E648-6F6A-F71842702B4E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C69664-7DE2-332C-36E7-6A7C3CA08A7C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CC4547-536E-FBFC-5456-26D923CA937E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FDA4DA-3150-2DCB-C97E-1A19BAD59C9B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8D2837-E311-4A6C-4A4E-B5C90D411065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0AD40E-87A9-7FF6-D14E-08122B2A4A7C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892B51E-FB68-290A-0155-34CC67833495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64059C4-7C30-35C8-02B7-A8B1B72FC785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9F76824-595F-2195-CB69-13235EB388FD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3DA5A2-0287-A68D-B225-697F2F814412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0BB146B-EB4D-D8BD-44C8-398C7FEFE394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D5F3A4-A98B-BD53-450C-645553A20041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D48F12-AA8A-FBAF-8B39-9141702F6478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84CFEA-9CC4-5F5C-6E47-E69EE8A0ED2B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01B585B-A368-8378-88A0-3C00C4614A82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B9E79F-B39E-1B4A-AF1A-7D67ACC5D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DF6BAAFB-BBC2-2562-F96A-52EA1DD94ED4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2617-189E-4686-A7DA-62B6BFB37D4E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1D7EC6-A182-5BEB-02DA-8B9533DD6E53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4268FA-6BAD-8689-4654-C3C4C34377F5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30D7C-5BD3-E932-0846-53371E8DB6D8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BB2EDB-F9C1-7080-10E1-C0EFF0D93FE0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F2D996-8078-1642-7B77-A5D9E05D4451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C70FF3-5337-FDEA-24F6-09CE911950FB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44A73FF-2C92-1C54-199E-189EAE25AB87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8F2027A-8D29-8E84-2604-A0DAA441AA0A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185896-4B79-D643-FFCD-4F31C86CEF30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2A22C4-5EAC-09C8-F5A7-E28C3BCFBC69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B382B60-E33F-E438-32E5-8F81C71467DA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3871910-E72D-AF6D-5BD7-AA9850736722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7ABBBBE-A4C2-0A87-D2B8-BC0D5AE2902E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8D77110-CB86-5F75-6AB0-A6BB22F744C1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25474E-3B66-FE0B-C996-320B6636C694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Streams can be filtered </a:t>
            </a:r>
            <a:r>
              <a:rPr lang="en-US" sz="2400" dirty="0"/>
              <a:t>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C68D70-A99A-DBEE-8A83-11AA89F556D5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435737-1962-EE41-0F12-3FEC1F71194E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23759A-F48C-3139-A47F-E92B2A909F1E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FA1978-F257-772F-7CD3-852E9884CE38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E43180-9DA6-5771-80ED-08BDCC675973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5A803CE-E76C-656E-FA15-BFB6300053F8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55AB11B-0690-D1B5-6816-F0A2FB824A4E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45DEB5-F128-5180-F826-DC6122D686E4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B17028-E764-B0F7-159E-A0B9A191927B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1B7597B-E49D-0590-95FF-DF9500CB2B60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87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does a Bloom filter work?</a:t>
                </a:r>
              </a:p>
              <a:p>
                <a:r>
                  <a:rPr lang="en-US" dirty="0"/>
                  <a:t>Start with </a:t>
                </a:r>
                <a:r>
                  <a:rPr lang="en-US" b="1" dirty="0"/>
                  <a:t>bit array </a:t>
                </a:r>
                <a:r>
                  <a:rPr lang="en-US" dirty="0"/>
                  <a:t>or</a:t>
                </a:r>
                <a:r>
                  <a:rPr lang="en-US" b="1" dirty="0"/>
                  <a:t> bitmap </a:t>
                </a:r>
                <a:r>
                  <a:rPr lang="en-US" dirty="0"/>
                  <a:t>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functions that output a bit location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  <a:blipFill>
                <a:blip r:embed="rId2"/>
                <a:stretch>
                  <a:fillRect l="-2208" t="-1966" r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896BD-0B0D-4913-A3DA-C1D02C596658}"/>
              </a:ext>
            </a:extLst>
          </p:cNvPr>
          <p:cNvSpPr/>
          <p:nvPr/>
        </p:nvSpPr>
        <p:spPr>
          <a:xfrm>
            <a:off x="10369450" y="1392855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32689-AB05-4CF7-BD9E-FD91372C4673}"/>
              </a:ext>
            </a:extLst>
          </p:cNvPr>
          <p:cNvSpPr/>
          <p:nvPr/>
        </p:nvSpPr>
        <p:spPr>
          <a:xfrm>
            <a:off x="10369450" y="139285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83DCA-E3F0-4DFE-B14E-2108ED8F4A6A}"/>
              </a:ext>
            </a:extLst>
          </p:cNvPr>
          <p:cNvSpPr/>
          <p:nvPr/>
        </p:nvSpPr>
        <p:spPr>
          <a:xfrm>
            <a:off x="10369450" y="1705502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3FB7A-1EB5-48AC-A874-E3CD4AFE1945}"/>
              </a:ext>
            </a:extLst>
          </p:cNvPr>
          <p:cNvSpPr/>
          <p:nvPr/>
        </p:nvSpPr>
        <p:spPr>
          <a:xfrm>
            <a:off x="10369450" y="2320903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FA4E9-116F-47F2-ABAA-771BA2DAA19B}"/>
              </a:ext>
            </a:extLst>
          </p:cNvPr>
          <p:cNvSpPr/>
          <p:nvPr/>
        </p:nvSpPr>
        <p:spPr>
          <a:xfrm>
            <a:off x="10369450" y="20181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A4668-AE55-44C8-B0CB-719602161EC2}"/>
              </a:ext>
            </a:extLst>
          </p:cNvPr>
          <p:cNvSpPr/>
          <p:nvPr/>
        </p:nvSpPr>
        <p:spPr>
          <a:xfrm rot="5400000">
            <a:off x="10429791" y="4991372"/>
            <a:ext cx="449506" cy="57019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0621B-6066-488B-85BF-143C0468504B}"/>
              </a:ext>
            </a:extLst>
          </p:cNvPr>
          <p:cNvSpPr/>
          <p:nvPr/>
        </p:nvSpPr>
        <p:spPr>
          <a:xfrm>
            <a:off x="10369450" y="2633549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20371-B16E-4AD3-BE13-CE343CE1E0F9}"/>
              </a:ext>
            </a:extLst>
          </p:cNvPr>
          <p:cNvSpPr/>
          <p:nvPr/>
        </p:nvSpPr>
        <p:spPr>
          <a:xfrm>
            <a:off x="10369450" y="26335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01237-B25E-4186-9190-F659E00E3ECA}"/>
              </a:ext>
            </a:extLst>
          </p:cNvPr>
          <p:cNvSpPr/>
          <p:nvPr/>
        </p:nvSpPr>
        <p:spPr>
          <a:xfrm>
            <a:off x="10369450" y="294619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79D90E-607B-4203-9D57-996723EE8B31}"/>
              </a:ext>
            </a:extLst>
          </p:cNvPr>
          <p:cNvSpPr/>
          <p:nvPr/>
        </p:nvSpPr>
        <p:spPr>
          <a:xfrm>
            <a:off x="10369450" y="3561597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B5D5F-7619-44CF-9F58-EC2252CB9287}"/>
              </a:ext>
            </a:extLst>
          </p:cNvPr>
          <p:cNvSpPr/>
          <p:nvPr/>
        </p:nvSpPr>
        <p:spPr>
          <a:xfrm>
            <a:off x="10369450" y="3258844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C0AEA-820E-4EE1-B5E8-3C9E6D8A64CD}"/>
              </a:ext>
            </a:extLst>
          </p:cNvPr>
          <p:cNvSpPr/>
          <p:nvPr/>
        </p:nvSpPr>
        <p:spPr>
          <a:xfrm>
            <a:off x="10369449" y="5485034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3F160-597D-4932-87A5-CD21EA8C4A07}"/>
              </a:ext>
            </a:extLst>
          </p:cNvPr>
          <p:cNvSpPr/>
          <p:nvPr/>
        </p:nvSpPr>
        <p:spPr>
          <a:xfrm>
            <a:off x="10369449" y="548503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4B58A-C998-4BAF-BD46-74A4E07CA10C}"/>
              </a:ext>
            </a:extLst>
          </p:cNvPr>
          <p:cNvSpPr/>
          <p:nvPr/>
        </p:nvSpPr>
        <p:spPr>
          <a:xfrm>
            <a:off x="10369449" y="579768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54467-C787-4593-806A-5564214B6CC4}"/>
              </a:ext>
            </a:extLst>
          </p:cNvPr>
          <p:cNvSpPr/>
          <p:nvPr/>
        </p:nvSpPr>
        <p:spPr>
          <a:xfrm>
            <a:off x="10369449" y="6413082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47208-04B2-481C-8584-04ABE0DC0645}"/>
              </a:ext>
            </a:extLst>
          </p:cNvPr>
          <p:cNvSpPr/>
          <p:nvPr/>
        </p:nvSpPr>
        <p:spPr>
          <a:xfrm>
            <a:off x="10369449" y="61103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9576BE-B268-47CD-B8CB-898C30E6BF20}"/>
              </a:ext>
            </a:extLst>
          </p:cNvPr>
          <p:cNvSpPr/>
          <p:nvPr/>
        </p:nvSpPr>
        <p:spPr>
          <a:xfrm>
            <a:off x="10369449" y="3861828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45D0BF-04F7-4F1B-9014-B8882B3E00F7}"/>
              </a:ext>
            </a:extLst>
          </p:cNvPr>
          <p:cNvSpPr/>
          <p:nvPr/>
        </p:nvSpPr>
        <p:spPr>
          <a:xfrm>
            <a:off x="10369449" y="38618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44B1BA-A866-40A8-85D8-A25E0CFDBF24}"/>
              </a:ext>
            </a:extLst>
          </p:cNvPr>
          <p:cNvSpPr/>
          <p:nvPr/>
        </p:nvSpPr>
        <p:spPr>
          <a:xfrm>
            <a:off x="10369449" y="417447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5F579-D097-45D6-885E-85A8CE329E25}"/>
              </a:ext>
            </a:extLst>
          </p:cNvPr>
          <p:cNvSpPr/>
          <p:nvPr/>
        </p:nvSpPr>
        <p:spPr>
          <a:xfrm>
            <a:off x="10369449" y="4789876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AEF6A-5341-4E7E-82DD-0BB4021DC863}"/>
              </a:ext>
            </a:extLst>
          </p:cNvPr>
          <p:cNvSpPr/>
          <p:nvPr/>
        </p:nvSpPr>
        <p:spPr>
          <a:xfrm>
            <a:off x="10369449" y="4487123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FA0D95-D13E-46C2-A319-826194DBFC10}"/>
              </a:ext>
            </a:extLst>
          </p:cNvPr>
          <p:cNvSpPr/>
          <p:nvPr/>
        </p:nvSpPr>
        <p:spPr>
          <a:xfrm>
            <a:off x="10369449" y="162053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8A708-6D27-4EE5-9557-D5574A874A7C}"/>
              </a:ext>
            </a:extLst>
          </p:cNvPr>
          <p:cNvSpPr/>
          <p:nvPr/>
        </p:nvSpPr>
        <p:spPr>
          <a:xfrm>
            <a:off x="10369449" y="162054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682E5F-099A-4A8F-BEFB-0150E95CC031}"/>
              </a:ext>
            </a:extLst>
          </p:cNvPr>
          <p:cNvSpPr/>
          <p:nvPr/>
        </p:nvSpPr>
        <p:spPr>
          <a:xfrm>
            <a:off x="10369449" y="474700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A79036-F08A-413E-93E0-4314C4FA4339}"/>
              </a:ext>
            </a:extLst>
          </p:cNvPr>
          <p:cNvSpPr/>
          <p:nvPr/>
        </p:nvSpPr>
        <p:spPr>
          <a:xfrm>
            <a:off x="10369449" y="109010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34AC3-4614-404D-A9B2-950DEFB30227}"/>
              </a:ext>
            </a:extLst>
          </p:cNvPr>
          <p:cNvSpPr/>
          <p:nvPr/>
        </p:nvSpPr>
        <p:spPr>
          <a:xfrm>
            <a:off x="10369449" y="787348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936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does a Bloom filter work?</a:t>
                </a:r>
              </a:p>
              <a:p>
                <a:r>
                  <a:rPr lang="en-US" dirty="0"/>
                  <a:t>Start with </a:t>
                </a:r>
                <a:r>
                  <a:rPr lang="en-US" b="1" dirty="0"/>
                  <a:t>bit array </a:t>
                </a:r>
                <a:r>
                  <a:rPr lang="en-US" dirty="0"/>
                  <a:t>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functions that output a bit location  </a:t>
                </a:r>
              </a:p>
              <a:p>
                <a:r>
                  <a:rPr lang="en-US" dirty="0"/>
                  <a:t>Inserts flip hash bits to 1 </a:t>
                </a:r>
              </a:p>
              <a:p>
                <a:pPr lvl="1"/>
                <a:r>
                  <a:rPr lang="en-US" dirty="0"/>
                  <a:t>Insert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  <a:blipFill>
                <a:blip r:embed="rId2"/>
                <a:stretch>
                  <a:fillRect l="-2208" t="-1966" r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896BD-0B0D-4913-A3DA-C1D02C596658}"/>
              </a:ext>
            </a:extLst>
          </p:cNvPr>
          <p:cNvSpPr/>
          <p:nvPr/>
        </p:nvSpPr>
        <p:spPr>
          <a:xfrm>
            <a:off x="10369450" y="1392855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32689-AB05-4CF7-BD9E-FD91372C4673}"/>
              </a:ext>
            </a:extLst>
          </p:cNvPr>
          <p:cNvSpPr/>
          <p:nvPr/>
        </p:nvSpPr>
        <p:spPr>
          <a:xfrm>
            <a:off x="10369450" y="139285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83DCA-E3F0-4DFE-B14E-2108ED8F4A6A}"/>
              </a:ext>
            </a:extLst>
          </p:cNvPr>
          <p:cNvSpPr/>
          <p:nvPr/>
        </p:nvSpPr>
        <p:spPr>
          <a:xfrm>
            <a:off x="10369450" y="1705502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3FB7A-1EB5-48AC-A874-E3CD4AFE1945}"/>
              </a:ext>
            </a:extLst>
          </p:cNvPr>
          <p:cNvSpPr/>
          <p:nvPr/>
        </p:nvSpPr>
        <p:spPr>
          <a:xfrm>
            <a:off x="10369450" y="2320903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FA4E9-116F-47F2-ABAA-771BA2DAA19B}"/>
              </a:ext>
            </a:extLst>
          </p:cNvPr>
          <p:cNvSpPr/>
          <p:nvPr/>
        </p:nvSpPr>
        <p:spPr>
          <a:xfrm>
            <a:off x="10369450" y="20181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A4668-AE55-44C8-B0CB-719602161EC2}"/>
              </a:ext>
            </a:extLst>
          </p:cNvPr>
          <p:cNvSpPr/>
          <p:nvPr/>
        </p:nvSpPr>
        <p:spPr>
          <a:xfrm rot="5400000">
            <a:off x="10429791" y="4991372"/>
            <a:ext cx="449506" cy="57019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0621B-6066-488B-85BF-143C0468504B}"/>
              </a:ext>
            </a:extLst>
          </p:cNvPr>
          <p:cNvSpPr/>
          <p:nvPr/>
        </p:nvSpPr>
        <p:spPr>
          <a:xfrm>
            <a:off x="10369450" y="2633549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20371-B16E-4AD3-BE13-CE343CE1E0F9}"/>
              </a:ext>
            </a:extLst>
          </p:cNvPr>
          <p:cNvSpPr/>
          <p:nvPr/>
        </p:nvSpPr>
        <p:spPr>
          <a:xfrm>
            <a:off x="10369450" y="26335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01237-B25E-4186-9190-F659E00E3ECA}"/>
              </a:ext>
            </a:extLst>
          </p:cNvPr>
          <p:cNvSpPr/>
          <p:nvPr/>
        </p:nvSpPr>
        <p:spPr>
          <a:xfrm>
            <a:off x="10369450" y="294619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79D90E-607B-4203-9D57-996723EE8B31}"/>
              </a:ext>
            </a:extLst>
          </p:cNvPr>
          <p:cNvSpPr/>
          <p:nvPr/>
        </p:nvSpPr>
        <p:spPr>
          <a:xfrm>
            <a:off x="10369450" y="3561597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B5D5F-7619-44CF-9F58-EC2252CB9287}"/>
              </a:ext>
            </a:extLst>
          </p:cNvPr>
          <p:cNvSpPr/>
          <p:nvPr/>
        </p:nvSpPr>
        <p:spPr>
          <a:xfrm>
            <a:off x="10369450" y="3258844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C0AEA-820E-4EE1-B5E8-3C9E6D8A64CD}"/>
              </a:ext>
            </a:extLst>
          </p:cNvPr>
          <p:cNvSpPr/>
          <p:nvPr/>
        </p:nvSpPr>
        <p:spPr>
          <a:xfrm>
            <a:off x="10369449" y="5485034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3F160-597D-4932-87A5-CD21EA8C4A07}"/>
              </a:ext>
            </a:extLst>
          </p:cNvPr>
          <p:cNvSpPr/>
          <p:nvPr/>
        </p:nvSpPr>
        <p:spPr>
          <a:xfrm>
            <a:off x="10369449" y="548503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4B58A-C998-4BAF-BD46-74A4E07CA10C}"/>
              </a:ext>
            </a:extLst>
          </p:cNvPr>
          <p:cNvSpPr/>
          <p:nvPr/>
        </p:nvSpPr>
        <p:spPr>
          <a:xfrm>
            <a:off x="10369449" y="579768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54467-C787-4593-806A-5564214B6CC4}"/>
              </a:ext>
            </a:extLst>
          </p:cNvPr>
          <p:cNvSpPr/>
          <p:nvPr/>
        </p:nvSpPr>
        <p:spPr>
          <a:xfrm>
            <a:off x="10369449" y="6413082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47208-04B2-481C-8584-04ABE0DC0645}"/>
              </a:ext>
            </a:extLst>
          </p:cNvPr>
          <p:cNvSpPr/>
          <p:nvPr/>
        </p:nvSpPr>
        <p:spPr>
          <a:xfrm>
            <a:off x="10369449" y="61103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9576BE-B268-47CD-B8CB-898C30E6BF20}"/>
              </a:ext>
            </a:extLst>
          </p:cNvPr>
          <p:cNvSpPr/>
          <p:nvPr/>
        </p:nvSpPr>
        <p:spPr>
          <a:xfrm>
            <a:off x="10369449" y="3861828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45D0BF-04F7-4F1B-9014-B8882B3E00F7}"/>
              </a:ext>
            </a:extLst>
          </p:cNvPr>
          <p:cNvSpPr/>
          <p:nvPr/>
        </p:nvSpPr>
        <p:spPr>
          <a:xfrm>
            <a:off x="10369449" y="38618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44B1BA-A866-40A8-85D8-A25E0CFDBF24}"/>
              </a:ext>
            </a:extLst>
          </p:cNvPr>
          <p:cNvSpPr/>
          <p:nvPr/>
        </p:nvSpPr>
        <p:spPr>
          <a:xfrm>
            <a:off x="10369449" y="417447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5F579-D097-45D6-885E-85A8CE329E25}"/>
              </a:ext>
            </a:extLst>
          </p:cNvPr>
          <p:cNvSpPr/>
          <p:nvPr/>
        </p:nvSpPr>
        <p:spPr>
          <a:xfrm>
            <a:off x="10369449" y="4789876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AEF6A-5341-4E7E-82DD-0BB4021DC863}"/>
              </a:ext>
            </a:extLst>
          </p:cNvPr>
          <p:cNvSpPr/>
          <p:nvPr/>
        </p:nvSpPr>
        <p:spPr>
          <a:xfrm>
            <a:off x="10369449" y="4487123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FA0D95-D13E-46C2-A319-826194DBFC10}"/>
              </a:ext>
            </a:extLst>
          </p:cNvPr>
          <p:cNvSpPr/>
          <p:nvPr/>
        </p:nvSpPr>
        <p:spPr>
          <a:xfrm>
            <a:off x="10369449" y="162053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8A708-6D27-4EE5-9557-D5574A874A7C}"/>
              </a:ext>
            </a:extLst>
          </p:cNvPr>
          <p:cNvSpPr/>
          <p:nvPr/>
        </p:nvSpPr>
        <p:spPr>
          <a:xfrm>
            <a:off x="10369449" y="162054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682E5F-099A-4A8F-BEFB-0150E95CC031}"/>
              </a:ext>
            </a:extLst>
          </p:cNvPr>
          <p:cNvSpPr/>
          <p:nvPr/>
        </p:nvSpPr>
        <p:spPr>
          <a:xfrm>
            <a:off x="10369449" y="474700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A79036-F08A-413E-93E0-4314C4FA4339}"/>
              </a:ext>
            </a:extLst>
          </p:cNvPr>
          <p:cNvSpPr/>
          <p:nvPr/>
        </p:nvSpPr>
        <p:spPr>
          <a:xfrm>
            <a:off x="10369449" y="109010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34AC3-4614-404D-A9B2-950DEFB30227}"/>
              </a:ext>
            </a:extLst>
          </p:cNvPr>
          <p:cNvSpPr/>
          <p:nvPr/>
        </p:nvSpPr>
        <p:spPr>
          <a:xfrm>
            <a:off x="10369449" y="787348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/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/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/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0BF14-9AFA-40C4-AE8F-931F358A0532}"/>
              </a:ext>
            </a:extLst>
          </p:cNvPr>
          <p:cNvCxnSpPr>
            <a:stCxn id="2" idx="3"/>
            <a:endCxn id="33" idx="1"/>
          </p:cNvCxnSpPr>
          <p:nvPr/>
        </p:nvCxnSpPr>
        <p:spPr>
          <a:xfrm flipV="1">
            <a:off x="8116182" y="626077"/>
            <a:ext cx="2253267" cy="5733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F0F239-1554-49AD-89C3-F10DFA68AA3A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>
            <a:off x="8116181" y="1822915"/>
            <a:ext cx="2253268" cy="3118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07E929-9FEC-468F-95F0-27996B07632B}"/>
              </a:ext>
            </a:extLst>
          </p:cNvPr>
          <p:cNvCxnSpPr>
            <a:cxnSpLocks/>
            <a:stCxn id="37" idx="3"/>
            <a:endCxn id="8" idx="1"/>
          </p:cNvCxnSpPr>
          <p:nvPr/>
        </p:nvCxnSpPr>
        <p:spPr>
          <a:xfrm>
            <a:off x="8116180" y="2446356"/>
            <a:ext cx="2253270" cy="25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961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does a Bloom filter work?</a:t>
                </a:r>
              </a:p>
              <a:p>
                <a:r>
                  <a:rPr lang="en-US" dirty="0"/>
                  <a:t>Start with </a:t>
                </a:r>
                <a:r>
                  <a:rPr lang="en-US" b="1" dirty="0"/>
                  <a:t>bit array </a:t>
                </a:r>
                <a:r>
                  <a:rPr lang="en-US" dirty="0"/>
                  <a:t>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functions that output a bit location  </a:t>
                </a:r>
              </a:p>
              <a:p>
                <a:r>
                  <a:rPr lang="en-US" dirty="0"/>
                  <a:t>Inserts turn the hashed bits to 1 </a:t>
                </a:r>
              </a:p>
              <a:p>
                <a:pPr lvl="1"/>
                <a:r>
                  <a:rPr lang="en-US" dirty="0"/>
                  <a:t>Insert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Insert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have </a:t>
                </a:r>
                <a:r>
                  <a:rPr lang="en-US" b="1" dirty="0">
                    <a:solidFill>
                      <a:srgbClr val="C00000"/>
                    </a:solidFill>
                  </a:rPr>
                  <a:t>hash collisions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327" y="1324928"/>
                <a:ext cx="5518591" cy="4958516"/>
              </a:xfrm>
              <a:blipFill>
                <a:blip r:embed="rId2"/>
                <a:stretch>
                  <a:fillRect l="-2208" t="-1966" r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896BD-0B0D-4913-A3DA-C1D02C596658}"/>
              </a:ext>
            </a:extLst>
          </p:cNvPr>
          <p:cNvSpPr/>
          <p:nvPr/>
        </p:nvSpPr>
        <p:spPr>
          <a:xfrm>
            <a:off x="10369450" y="1392855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32689-AB05-4CF7-BD9E-FD91372C4673}"/>
              </a:ext>
            </a:extLst>
          </p:cNvPr>
          <p:cNvSpPr/>
          <p:nvPr/>
        </p:nvSpPr>
        <p:spPr>
          <a:xfrm>
            <a:off x="10369450" y="139285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83DCA-E3F0-4DFE-B14E-2108ED8F4A6A}"/>
              </a:ext>
            </a:extLst>
          </p:cNvPr>
          <p:cNvSpPr/>
          <p:nvPr/>
        </p:nvSpPr>
        <p:spPr>
          <a:xfrm>
            <a:off x="10369450" y="1705502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3FB7A-1EB5-48AC-A874-E3CD4AFE1945}"/>
              </a:ext>
            </a:extLst>
          </p:cNvPr>
          <p:cNvSpPr/>
          <p:nvPr/>
        </p:nvSpPr>
        <p:spPr>
          <a:xfrm>
            <a:off x="10369450" y="2320903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FA4E9-116F-47F2-ABAA-771BA2DAA19B}"/>
              </a:ext>
            </a:extLst>
          </p:cNvPr>
          <p:cNvSpPr/>
          <p:nvPr/>
        </p:nvSpPr>
        <p:spPr>
          <a:xfrm>
            <a:off x="10369450" y="20181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A4668-AE55-44C8-B0CB-719602161EC2}"/>
              </a:ext>
            </a:extLst>
          </p:cNvPr>
          <p:cNvSpPr/>
          <p:nvPr/>
        </p:nvSpPr>
        <p:spPr>
          <a:xfrm rot="5400000">
            <a:off x="10429791" y="4991372"/>
            <a:ext cx="449506" cy="57019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0621B-6066-488B-85BF-143C0468504B}"/>
              </a:ext>
            </a:extLst>
          </p:cNvPr>
          <p:cNvSpPr/>
          <p:nvPr/>
        </p:nvSpPr>
        <p:spPr>
          <a:xfrm>
            <a:off x="10369450" y="2633549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20371-B16E-4AD3-BE13-CE343CE1E0F9}"/>
              </a:ext>
            </a:extLst>
          </p:cNvPr>
          <p:cNvSpPr/>
          <p:nvPr/>
        </p:nvSpPr>
        <p:spPr>
          <a:xfrm>
            <a:off x="10369450" y="26335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01237-B25E-4186-9190-F659E00E3ECA}"/>
              </a:ext>
            </a:extLst>
          </p:cNvPr>
          <p:cNvSpPr/>
          <p:nvPr/>
        </p:nvSpPr>
        <p:spPr>
          <a:xfrm>
            <a:off x="10369450" y="294619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79D90E-607B-4203-9D57-996723EE8B31}"/>
              </a:ext>
            </a:extLst>
          </p:cNvPr>
          <p:cNvSpPr/>
          <p:nvPr/>
        </p:nvSpPr>
        <p:spPr>
          <a:xfrm>
            <a:off x="10369450" y="3561597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B5D5F-7619-44CF-9F58-EC2252CB9287}"/>
              </a:ext>
            </a:extLst>
          </p:cNvPr>
          <p:cNvSpPr/>
          <p:nvPr/>
        </p:nvSpPr>
        <p:spPr>
          <a:xfrm>
            <a:off x="10369450" y="3258844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C0AEA-820E-4EE1-B5E8-3C9E6D8A64CD}"/>
              </a:ext>
            </a:extLst>
          </p:cNvPr>
          <p:cNvSpPr/>
          <p:nvPr/>
        </p:nvSpPr>
        <p:spPr>
          <a:xfrm>
            <a:off x="10369449" y="5485034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3F160-597D-4932-87A5-CD21EA8C4A07}"/>
              </a:ext>
            </a:extLst>
          </p:cNvPr>
          <p:cNvSpPr/>
          <p:nvPr/>
        </p:nvSpPr>
        <p:spPr>
          <a:xfrm>
            <a:off x="10369449" y="548503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4B58A-C998-4BAF-BD46-74A4E07CA10C}"/>
              </a:ext>
            </a:extLst>
          </p:cNvPr>
          <p:cNvSpPr/>
          <p:nvPr/>
        </p:nvSpPr>
        <p:spPr>
          <a:xfrm>
            <a:off x="10369449" y="579768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54467-C787-4593-806A-5564214B6CC4}"/>
              </a:ext>
            </a:extLst>
          </p:cNvPr>
          <p:cNvSpPr/>
          <p:nvPr/>
        </p:nvSpPr>
        <p:spPr>
          <a:xfrm>
            <a:off x="10369449" y="6413082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47208-04B2-481C-8584-04ABE0DC0645}"/>
              </a:ext>
            </a:extLst>
          </p:cNvPr>
          <p:cNvSpPr/>
          <p:nvPr/>
        </p:nvSpPr>
        <p:spPr>
          <a:xfrm>
            <a:off x="10369449" y="61103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9576BE-B268-47CD-B8CB-898C30E6BF20}"/>
              </a:ext>
            </a:extLst>
          </p:cNvPr>
          <p:cNvSpPr/>
          <p:nvPr/>
        </p:nvSpPr>
        <p:spPr>
          <a:xfrm>
            <a:off x="10369449" y="3861828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45D0BF-04F7-4F1B-9014-B8882B3E00F7}"/>
              </a:ext>
            </a:extLst>
          </p:cNvPr>
          <p:cNvSpPr/>
          <p:nvPr/>
        </p:nvSpPr>
        <p:spPr>
          <a:xfrm>
            <a:off x="10369449" y="38618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44B1BA-A866-40A8-85D8-A25E0CFDBF24}"/>
              </a:ext>
            </a:extLst>
          </p:cNvPr>
          <p:cNvSpPr/>
          <p:nvPr/>
        </p:nvSpPr>
        <p:spPr>
          <a:xfrm>
            <a:off x="10369449" y="417447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5F579-D097-45D6-885E-85A8CE329E25}"/>
              </a:ext>
            </a:extLst>
          </p:cNvPr>
          <p:cNvSpPr/>
          <p:nvPr/>
        </p:nvSpPr>
        <p:spPr>
          <a:xfrm>
            <a:off x="10369449" y="4789876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AEF6A-5341-4E7E-82DD-0BB4021DC863}"/>
              </a:ext>
            </a:extLst>
          </p:cNvPr>
          <p:cNvSpPr/>
          <p:nvPr/>
        </p:nvSpPr>
        <p:spPr>
          <a:xfrm>
            <a:off x="10369449" y="4487123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FA0D95-D13E-46C2-A319-826194DBFC10}"/>
              </a:ext>
            </a:extLst>
          </p:cNvPr>
          <p:cNvSpPr/>
          <p:nvPr/>
        </p:nvSpPr>
        <p:spPr>
          <a:xfrm>
            <a:off x="10369449" y="162053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8A708-6D27-4EE5-9557-D5574A874A7C}"/>
              </a:ext>
            </a:extLst>
          </p:cNvPr>
          <p:cNvSpPr/>
          <p:nvPr/>
        </p:nvSpPr>
        <p:spPr>
          <a:xfrm>
            <a:off x="10369449" y="162054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682E5F-099A-4A8F-BEFB-0150E95CC031}"/>
              </a:ext>
            </a:extLst>
          </p:cNvPr>
          <p:cNvSpPr/>
          <p:nvPr/>
        </p:nvSpPr>
        <p:spPr>
          <a:xfrm>
            <a:off x="10369449" y="474700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A79036-F08A-413E-93E0-4314C4FA4339}"/>
              </a:ext>
            </a:extLst>
          </p:cNvPr>
          <p:cNvSpPr/>
          <p:nvPr/>
        </p:nvSpPr>
        <p:spPr>
          <a:xfrm>
            <a:off x="10369449" y="109010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34AC3-4614-404D-A9B2-950DEFB30227}"/>
              </a:ext>
            </a:extLst>
          </p:cNvPr>
          <p:cNvSpPr/>
          <p:nvPr/>
        </p:nvSpPr>
        <p:spPr>
          <a:xfrm>
            <a:off x="10369449" y="787348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/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/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/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0BF14-9AFA-40C4-AE8F-931F358A0532}"/>
              </a:ext>
            </a:extLst>
          </p:cNvPr>
          <p:cNvCxnSpPr>
            <a:stCxn id="2" idx="3"/>
            <a:endCxn id="33" idx="1"/>
          </p:cNvCxnSpPr>
          <p:nvPr/>
        </p:nvCxnSpPr>
        <p:spPr>
          <a:xfrm flipV="1">
            <a:off x="8116182" y="626077"/>
            <a:ext cx="2253267" cy="5733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F0F239-1554-49AD-89C3-F10DFA68AA3A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>
            <a:off x="8116181" y="1822915"/>
            <a:ext cx="2253268" cy="3118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07E929-9FEC-468F-95F0-27996B07632B}"/>
              </a:ext>
            </a:extLst>
          </p:cNvPr>
          <p:cNvCxnSpPr>
            <a:cxnSpLocks/>
            <a:stCxn id="37" idx="3"/>
            <a:endCxn id="8" idx="1"/>
          </p:cNvCxnSpPr>
          <p:nvPr/>
        </p:nvCxnSpPr>
        <p:spPr>
          <a:xfrm>
            <a:off x="8116180" y="2446356"/>
            <a:ext cx="2253270" cy="25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683725-853E-4D65-9AF7-8FB8BC74EE69}"/>
                  </a:ext>
                </a:extLst>
              </p:cNvPr>
              <p:cNvSpPr txBox="1"/>
              <p:nvPr/>
            </p:nvSpPr>
            <p:spPr>
              <a:xfrm>
                <a:off x="6600888" y="3397112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683725-853E-4D65-9AF7-8FB8BC74E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8" y="3397112"/>
                <a:ext cx="1515291" cy="5600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1A1596-B991-4EA1-8172-F227EE7D9CC6}"/>
                  </a:ext>
                </a:extLst>
              </p:cNvPr>
              <p:cNvSpPr txBox="1"/>
              <p:nvPr/>
            </p:nvSpPr>
            <p:spPr>
              <a:xfrm>
                <a:off x="6600887" y="4020553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1A1596-B991-4EA1-8172-F227EE7D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7" y="4020553"/>
                <a:ext cx="1515291" cy="5600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5761BC-68EC-4A98-9D3F-751882FA9073}"/>
                  </a:ext>
                </a:extLst>
              </p:cNvPr>
              <p:cNvSpPr txBox="1"/>
              <p:nvPr/>
            </p:nvSpPr>
            <p:spPr>
              <a:xfrm>
                <a:off x="6600886" y="4643994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5761BC-68EC-4A98-9D3F-751882FA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6" y="4643994"/>
                <a:ext cx="1515291" cy="5600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F579D0-2996-4559-81A5-DE1B618CB8CA}"/>
              </a:ext>
            </a:extLst>
          </p:cNvPr>
          <p:cNvCxnSpPr>
            <a:stCxn id="38" idx="3"/>
          </p:cNvCxnSpPr>
          <p:nvPr/>
        </p:nvCxnSpPr>
        <p:spPr>
          <a:xfrm flipV="1">
            <a:off x="8116179" y="3103760"/>
            <a:ext cx="2253267" cy="5733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E34402-F84B-4D4B-9209-984EE92F7BCC}"/>
              </a:ext>
            </a:extLst>
          </p:cNvPr>
          <p:cNvCxnSpPr>
            <a:cxnSpLocks/>
            <a:stCxn id="41" idx="3"/>
            <a:endCxn id="14" idx="1"/>
          </p:cNvCxnSpPr>
          <p:nvPr/>
        </p:nvCxnSpPr>
        <p:spPr>
          <a:xfrm flipV="1">
            <a:off x="8116178" y="3712974"/>
            <a:ext cx="2253272" cy="5876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242E62-6C30-4B6B-883D-247997FB4450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 flipV="1">
            <a:off x="8116177" y="626077"/>
            <a:ext cx="2253272" cy="42979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754602A-B71A-CE9F-3F2C-24CFA7FC02ED}"/>
              </a:ext>
            </a:extLst>
          </p:cNvPr>
          <p:cNvSpPr/>
          <p:nvPr/>
        </p:nvSpPr>
        <p:spPr>
          <a:xfrm>
            <a:off x="10333084" y="371956"/>
            <a:ext cx="680478" cy="5437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26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327" y="1324927"/>
                <a:ext cx="5518591" cy="54729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does a Bloom filter work?</a:t>
                </a:r>
              </a:p>
              <a:p>
                <a:r>
                  <a:rPr lang="en-US" dirty="0"/>
                  <a:t>Start with </a:t>
                </a:r>
                <a:r>
                  <a:rPr lang="en-US" b="1" dirty="0"/>
                  <a:t>bit array </a:t>
                </a:r>
                <a:r>
                  <a:rPr lang="en-US" dirty="0"/>
                  <a:t>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functions that output a bit location  </a:t>
                </a:r>
              </a:p>
              <a:p>
                <a:r>
                  <a:rPr lang="en-US" dirty="0"/>
                  <a:t>Inserts turn the hashed bits to 1 </a:t>
                </a:r>
              </a:p>
              <a:p>
                <a:pPr lvl="1"/>
                <a:r>
                  <a:rPr lang="en-US" dirty="0"/>
                  <a:t>Insert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Insert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have hash collisions </a:t>
                </a:r>
              </a:p>
              <a:p>
                <a:r>
                  <a:rPr lang="en-US" dirty="0"/>
                  <a:t>Lookups use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functions</a:t>
                </a:r>
              </a:p>
              <a:p>
                <a:pPr lvl="1"/>
                <a:r>
                  <a:rPr lang="en-US" dirty="0"/>
                  <a:t>Look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match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have not seen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327" y="1324927"/>
                <a:ext cx="5518591" cy="5472983"/>
              </a:xfrm>
              <a:blipFill>
                <a:blip r:embed="rId2"/>
                <a:stretch>
                  <a:fillRect l="-2208" t="-1782" r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896BD-0B0D-4913-A3DA-C1D02C596658}"/>
              </a:ext>
            </a:extLst>
          </p:cNvPr>
          <p:cNvSpPr/>
          <p:nvPr/>
        </p:nvSpPr>
        <p:spPr>
          <a:xfrm>
            <a:off x="10369450" y="1392855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32689-AB05-4CF7-BD9E-FD91372C4673}"/>
              </a:ext>
            </a:extLst>
          </p:cNvPr>
          <p:cNvSpPr/>
          <p:nvPr/>
        </p:nvSpPr>
        <p:spPr>
          <a:xfrm>
            <a:off x="10369450" y="139285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83DCA-E3F0-4DFE-B14E-2108ED8F4A6A}"/>
              </a:ext>
            </a:extLst>
          </p:cNvPr>
          <p:cNvSpPr/>
          <p:nvPr/>
        </p:nvSpPr>
        <p:spPr>
          <a:xfrm>
            <a:off x="10369450" y="1705502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3FB7A-1EB5-48AC-A874-E3CD4AFE1945}"/>
              </a:ext>
            </a:extLst>
          </p:cNvPr>
          <p:cNvSpPr/>
          <p:nvPr/>
        </p:nvSpPr>
        <p:spPr>
          <a:xfrm>
            <a:off x="10369450" y="2320903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FA4E9-116F-47F2-ABAA-771BA2DAA19B}"/>
              </a:ext>
            </a:extLst>
          </p:cNvPr>
          <p:cNvSpPr/>
          <p:nvPr/>
        </p:nvSpPr>
        <p:spPr>
          <a:xfrm>
            <a:off x="10369450" y="20181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A4668-AE55-44C8-B0CB-719602161EC2}"/>
              </a:ext>
            </a:extLst>
          </p:cNvPr>
          <p:cNvSpPr/>
          <p:nvPr/>
        </p:nvSpPr>
        <p:spPr>
          <a:xfrm rot="5400000">
            <a:off x="10429791" y="4991372"/>
            <a:ext cx="449506" cy="57019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0621B-6066-488B-85BF-143C0468504B}"/>
              </a:ext>
            </a:extLst>
          </p:cNvPr>
          <p:cNvSpPr/>
          <p:nvPr/>
        </p:nvSpPr>
        <p:spPr>
          <a:xfrm>
            <a:off x="10369450" y="2633549"/>
            <a:ext cx="570190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20371-B16E-4AD3-BE13-CE343CE1E0F9}"/>
              </a:ext>
            </a:extLst>
          </p:cNvPr>
          <p:cNvSpPr/>
          <p:nvPr/>
        </p:nvSpPr>
        <p:spPr>
          <a:xfrm>
            <a:off x="10369450" y="2633550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01237-B25E-4186-9190-F659E00E3ECA}"/>
              </a:ext>
            </a:extLst>
          </p:cNvPr>
          <p:cNvSpPr/>
          <p:nvPr/>
        </p:nvSpPr>
        <p:spPr>
          <a:xfrm>
            <a:off x="10369450" y="2946196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79D90E-607B-4203-9D57-996723EE8B31}"/>
              </a:ext>
            </a:extLst>
          </p:cNvPr>
          <p:cNvSpPr/>
          <p:nvPr/>
        </p:nvSpPr>
        <p:spPr>
          <a:xfrm>
            <a:off x="10369450" y="3561597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B5D5F-7619-44CF-9F58-EC2252CB9287}"/>
              </a:ext>
            </a:extLst>
          </p:cNvPr>
          <p:cNvSpPr/>
          <p:nvPr/>
        </p:nvSpPr>
        <p:spPr>
          <a:xfrm>
            <a:off x="10369450" y="3258844"/>
            <a:ext cx="570190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C0AEA-820E-4EE1-B5E8-3C9E6D8A64CD}"/>
              </a:ext>
            </a:extLst>
          </p:cNvPr>
          <p:cNvSpPr/>
          <p:nvPr/>
        </p:nvSpPr>
        <p:spPr>
          <a:xfrm>
            <a:off x="10369449" y="5485034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3F160-597D-4932-87A5-CD21EA8C4A07}"/>
              </a:ext>
            </a:extLst>
          </p:cNvPr>
          <p:cNvSpPr/>
          <p:nvPr/>
        </p:nvSpPr>
        <p:spPr>
          <a:xfrm>
            <a:off x="10369449" y="548503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4B58A-C998-4BAF-BD46-74A4E07CA10C}"/>
              </a:ext>
            </a:extLst>
          </p:cNvPr>
          <p:cNvSpPr/>
          <p:nvPr/>
        </p:nvSpPr>
        <p:spPr>
          <a:xfrm>
            <a:off x="10369449" y="579768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54467-C787-4593-806A-5564214B6CC4}"/>
              </a:ext>
            </a:extLst>
          </p:cNvPr>
          <p:cNvSpPr/>
          <p:nvPr/>
        </p:nvSpPr>
        <p:spPr>
          <a:xfrm>
            <a:off x="10369449" y="6413082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847208-04B2-481C-8584-04ABE0DC0645}"/>
              </a:ext>
            </a:extLst>
          </p:cNvPr>
          <p:cNvSpPr/>
          <p:nvPr/>
        </p:nvSpPr>
        <p:spPr>
          <a:xfrm>
            <a:off x="10369449" y="61103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9576BE-B268-47CD-B8CB-898C30E6BF20}"/>
              </a:ext>
            </a:extLst>
          </p:cNvPr>
          <p:cNvSpPr/>
          <p:nvPr/>
        </p:nvSpPr>
        <p:spPr>
          <a:xfrm>
            <a:off x="10369449" y="3861828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45D0BF-04F7-4F1B-9014-B8882B3E00F7}"/>
              </a:ext>
            </a:extLst>
          </p:cNvPr>
          <p:cNvSpPr/>
          <p:nvPr/>
        </p:nvSpPr>
        <p:spPr>
          <a:xfrm>
            <a:off x="10369449" y="3861829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44B1BA-A866-40A8-85D8-A25E0CFDBF24}"/>
              </a:ext>
            </a:extLst>
          </p:cNvPr>
          <p:cNvSpPr/>
          <p:nvPr/>
        </p:nvSpPr>
        <p:spPr>
          <a:xfrm>
            <a:off x="10369449" y="4174475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5F579-D097-45D6-885E-85A8CE329E25}"/>
              </a:ext>
            </a:extLst>
          </p:cNvPr>
          <p:cNvSpPr/>
          <p:nvPr/>
        </p:nvSpPr>
        <p:spPr>
          <a:xfrm>
            <a:off x="10369449" y="4789876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AEF6A-5341-4E7E-82DD-0BB4021DC863}"/>
              </a:ext>
            </a:extLst>
          </p:cNvPr>
          <p:cNvSpPr/>
          <p:nvPr/>
        </p:nvSpPr>
        <p:spPr>
          <a:xfrm>
            <a:off x="10369449" y="4487123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FA0D95-D13E-46C2-A319-826194DBFC10}"/>
              </a:ext>
            </a:extLst>
          </p:cNvPr>
          <p:cNvSpPr/>
          <p:nvPr/>
        </p:nvSpPr>
        <p:spPr>
          <a:xfrm>
            <a:off x="10369449" y="162053"/>
            <a:ext cx="570191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8A708-6D27-4EE5-9557-D5574A874A7C}"/>
              </a:ext>
            </a:extLst>
          </p:cNvPr>
          <p:cNvSpPr/>
          <p:nvPr/>
        </p:nvSpPr>
        <p:spPr>
          <a:xfrm>
            <a:off x="10369449" y="162054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682E5F-099A-4A8F-BEFB-0150E95CC031}"/>
              </a:ext>
            </a:extLst>
          </p:cNvPr>
          <p:cNvSpPr/>
          <p:nvPr/>
        </p:nvSpPr>
        <p:spPr>
          <a:xfrm>
            <a:off x="10369449" y="474700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A79036-F08A-413E-93E0-4314C4FA4339}"/>
              </a:ext>
            </a:extLst>
          </p:cNvPr>
          <p:cNvSpPr/>
          <p:nvPr/>
        </p:nvSpPr>
        <p:spPr>
          <a:xfrm>
            <a:off x="10369449" y="1090101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34AC3-4614-404D-A9B2-950DEFB30227}"/>
              </a:ext>
            </a:extLst>
          </p:cNvPr>
          <p:cNvSpPr/>
          <p:nvPr/>
        </p:nvSpPr>
        <p:spPr>
          <a:xfrm>
            <a:off x="10369449" y="787348"/>
            <a:ext cx="570191" cy="302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/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C0C19-CE96-4CEF-88BB-5D563D59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1" y="919429"/>
                <a:ext cx="1515291" cy="560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/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7495C-027D-4B19-8556-592F90B9B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90" y="1542870"/>
                <a:ext cx="1515291" cy="560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/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BE435B-FC04-48CA-8B6D-1B51A3DA3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89" y="2166311"/>
                <a:ext cx="1515291" cy="560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0BF14-9AFA-40C4-AE8F-931F358A0532}"/>
              </a:ext>
            </a:extLst>
          </p:cNvPr>
          <p:cNvCxnSpPr>
            <a:cxnSpLocks/>
          </p:cNvCxnSpPr>
          <p:nvPr/>
        </p:nvCxnSpPr>
        <p:spPr>
          <a:xfrm>
            <a:off x="8116180" y="1199475"/>
            <a:ext cx="2253268" cy="13218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F0F239-1554-49AD-89C3-F10DFA68AA3A}"/>
              </a:ext>
            </a:extLst>
          </p:cNvPr>
          <p:cNvCxnSpPr>
            <a:cxnSpLocks/>
            <a:stCxn id="36" idx="3"/>
            <a:endCxn id="23" idx="1"/>
          </p:cNvCxnSpPr>
          <p:nvPr/>
        </p:nvCxnSpPr>
        <p:spPr>
          <a:xfrm>
            <a:off x="8116181" y="1822915"/>
            <a:ext cx="2253268" cy="2502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07E929-9FEC-468F-95F0-27996B07632B}"/>
              </a:ext>
            </a:extLst>
          </p:cNvPr>
          <p:cNvCxnSpPr>
            <a:cxnSpLocks/>
            <a:stCxn id="37" idx="3"/>
            <a:endCxn id="14" idx="1"/>
          </p:cNvCxnSpPr>
          <p:nvPr/>
        </p:nvCxnSpPr>
        <p:spPr>
          <a:xfrm>
            <a:off x="8116180" y="2446356"/>
            <a:ext cx="2253270" cy="12666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249323B-20F4-4D26-B143-0F82D58B6578}"/>
              </a:ext>
            </a:extLst>
          </p:cNvPr>
          <p:cNvSpPr/>
          <p:nvPr/>
        </p:nvSpPr>
        <p:spPr>
          <a:xfrm>
            <a:off x="10314306" y="4053962"/>
            <a:ext cx="680478" cy="5437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73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533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are the properties of a Bloom filter? </a:t>
                </a:r>
                <a:endParaRPr lang="en-US" b="1" dirty="0"/>
              </a:p>
              <a:p>
                <a:r>
                  <a:rPr lang="en-US" dirty="0"/>
                  <a:t>Probability of false negative = 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no Type II Errors!</a:t>
                </a:r>
              </a:p>
              <a:p>
                <a:pPr lvl="1"/>
                <a:r>
                  <a:rPr lang="en-US" dirty="0"/>
                  <a:t>Any 0s from hash functions is negative result  </a:t>
                </a:r>
              </a:p>
              <a:p>
                <a:r>
                  <a:rPr lang="en-US" dirty="0"/>
                  <a:t>What is the probability of </a:t>
                </a:r>
                <a:r>
                  <a:rPr lang="en-US" b="1" dirty="0"/>
                  <a:t>Type I Error</a:t>
                </a:r>
                <a:r>
                  <a:rPr lang="en-US" dirty="0"/>
                  <a:t>, false positive? </a:t>
                </a:r>
              </a:p>
              <a:p>
                <a:pPr lvl="1"/>
                <a:r>
                  <a:rPr lang="en-US" dirty="0"/>
                  <a:t>For an ideal hash function the probability of selecting a bit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probability of a hash collision between 2 hashes: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probability of Type II Error,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hash collisions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dirty="0"/>
                  <a:t>Approximation improves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533072"/>
              </a:xfrm>
              <a:blipFill>
                <a:blip r:embed="rId2"/>
                <a:stretch>
                  <a:fillRect l="-1217" t="-1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</p:spTree>
    <p:extLst>
      <p:ext uri="{BB962C8B-B14F-4D97-AF65-F5344CB8AC3E}">
        <p14:creationId xmlns:p14="http://schemas.microsoft.com/office/powerpoint/2010/main" val="362438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4279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streaming analytics      </a:t>
            </a:r>
            <a:endParaRPr lang="en-US" b="1" dirty="0"/>
          </a:p>
          <a:p>
            <a:r>
              <a:rPr lang="en-US" dirty="0"/>
              <a:t>Example – small scale    </a:t>
            </a:r>
          </a:p>
          <a:p>
            <a:pPr lvl="1"/>
            <a:r>
              <a:rPr lang="en-US" dirty="0"/>
              <a:t>US Geological Survey maintains about 13,500 stream gauges    </a:t>
            </a:r>
          </a:p>
          <a:p>
            <a:pPr lvl="1"/>
            <a:r>
              <a:rPr lang="en-US" dirty="0"/>
              <a:t>Average of 4 types of sensors per station  </a:t>
            </a:r>
          </a:p>
          <a:p>
            <a:pPr lvl="1"/>
            <a:r>
              <a:rPr lang="en-US" dirty="0"/>
              <a:t>Each measurement is 4 bytes - 16 bytes total per sample</a:t>
            </a:r>
          </a:p>
          <a:p>
            <a:pPr lvl="1"/>
            <a:r>
              <a:rPr lang="en-US" dirty="0"/>
              <a:t>Each gauge collects data sample every 15 mins    </a:t>
            </a:r>
          </a:p>
          <a:p>
            <a:pPr lvl="1"/>
            <a:r>
              <a:rPr lang="en-US" dirty="0"/>
              <a:t>Data uploaded every 4 hours – 6 sets of measurements per day – 1,536 bytes  </a:t>
            </a:r>
          </a:p>
          <a:p>
            <a:pPr lvl="1"/>
            <a:r>
              <a:rPr lang="en-US" dirty="0"/>
              <a:t>Total of 5.4 M bytes per day for network</a:t>
            </a:r>
          </a:p>
          <a:p>
            <a:pPr lvl="1"/>
            <a:r>
              <a:rPr lang="en-US" dirty="0"/>
              <a:t> 2 G bytes per year for archive </a:t>
            </a:r>
          </a:p>
          <a:p>
            <a:r>
              <a:rPr lang="en-US" dirty="0"/>
              <a:t>But, </a:t>
            </a:r>
            <a:r>
              <a:rPr lang="en-US" b="1" dirty="0"/>
              <a:t>network bandwidth is limited </a:t>
            </a:r>
          </a:p>
          <a:p>
            <a:pPr lvl="1"/>
            <a:r>
              <a:rPr lang="en-US" dirty="0"/>
              <a:t>Sensors often connected by point-to-point wireless connections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401865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533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Alternatives to Bloom filter</a:t>
            </a:r>
            <a:endParaRPr lang="en-US" b="1" dirty="0"/>
          </a:p>
          <a:p>
            <a:r>
              <a:rPr lang="en-US" dirty="0"/>
              <a:t>Variation capable of deletes: </a:t>
            </a:r>
          </a:p>
          <a:p>
            <a:pPr lvl="1"/>
            <a:r>
              <a:rPr lang="en-US" dirty="0"/>
              <a:t>Each bit location has a counter </a:t>
            </a:r>
          </a:p>
          <a:p>
            <a:pPr lvl="1"/>
            <a:r>
              <a:rPr lang="en-US" dirty="0"/>
              <a:t>When event type is deleted, a count is decremented from each hash location </a:t>
            </a:r>
          </a:p>
          <a:p>
            <a:r>
              <a:rPr lang="en-US" dirty="0">
                <a:hlinkClick r:id="rId3"/>
              </a:rPr>
              <a:t>Quotient filter </a:t>
            </a:r>
            <a:r>
              <a:rPr lang="en-US" dirty="0"/>
              <a:t>is a sketch using a more sophisticated hashing scheme  </a:t>
            </a:r>
          </a:p>
          <a:p>
            <a:pPr lvl="1"/>
            <a:r>
              <a:rPr lang="en-US" dirty="0"/>
              <a:t>Memory efficient     </a:t>
            </a:r>
          </a:p>
          <a:p>
            <a:pPr lvl="1"/>
            <a:r>
              <a:rPr lang="en-US" dirty="0"/>
              <a:t>Generally lower false positive rate</a:t>
            </a:r>
          </a:p>
          <a:p>
            <a:pPr lvl="1"/>
            <a:r>
              <a:rPr lang="en-US" dirty="0"/>
              <a:t>Manages counts in buckets</a:t>
            </a:r>
          </a:p>
          <a:p>
            <a:pPr lvl="1"/>
            <a:r>
              <a:rPr lang="en-US" dirty="0"/>
              <a:t>Better use of memory and computation compared to Bloom filter  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Find details for quotient filter in </a:t>
            </a:r>
            <a:r>
              <a:rPr lang="en-US" sz="2000" dirty="0">
                <a:hlinkClick r:id="rId4"/>
              </a:rPr>
              <a:t>Algorithms and Structures for Massive Data Sets, </a:t>
            </a:r>
            <a:r>
              <a:rPr lang="en-US" sz="2000" dirty="0" err="1">
                <a:hlinkClick r:id="rId4"/>
              </a:rPr>
              <a:t>Medjodovic</a:t>
            </a:r>
            <a:r>
              <a:rPr lang="en-US" sz="2000" dirty="0">
                <a:hlinkClick r:id="rId4"/>
              </a:rPr>
              <a:t>, et al., 2022, Manning</a:t>
            </a:r>
            <a:r>
              <a:rPr lang="en-US" sz="2000" dirty="0"/>
              <a:t>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</p:spTree>
    <p:extLst>
      <p:ext uri="{BB962C8B-B14F-4D97-AF65-F5344CB8AC3E}">
        <p14:creationId xmlns:p14="http://schemas.microsoft.com/office/powerpoint/2010/main" val="320997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693"/>
            <a:ext cx="10515600" cy="6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Quotient filter </a:t>
            </a:r>
            <a:r>
              <a:rPr lang="en-US" dirty="0"/>
              <a:t>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F7BB06DE-AF76-5C7D-05E6-A34A38F4F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108747"/>
                <a:ext cx="4584405" cy="4396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Quotient filter is based on a binary hash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n bit binary hash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Divide the hash into a quotient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bits and a remainder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F7BB06DE-AF76-5C7D-05E6-A34A38F4F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08747"/>
                <a:ext cx="4584405" cy="4396501"/>
              </a:xfrm>
              <a:prstGeom prst="rect">
                <a:avLst/>
              </a:prstGeom>
              <a:blipFill>
                <a:blip r:embed="rId3"/>
                <a:stretch>
                  <a:fillRect l="-2793" t="-2358" r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4D62FC44-A2A7-E9F1-F5E0-8FA81D9B8C6E}"/>
              </a:ext>
            </a:extLst>
          </p:cNvPr>
          <p:cNvSpPr/>
          <p:nvPr/>
        </p:nvSpPr>
        <p:spPr>
          <a:xfrm>
            <a:off x="9046664" y="4713834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D01093-BEC0-3B0F-1D0C-B275D419F783}"/>
              </a:ext>
            </a:extLst>
          </p:cNvPr>
          <p:cNvSpPr/>
          <p:nvPr/>
        </p:nvSpPr>
        <p:spPr>
          <a:xfrm>
            <a:off x="9039482" y="3203767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928F68-B69A-E0DC-A2E0-864FC2FE7134}"/>
                  </a:ext>
                </a:extLst>
              </p:cNvPr>
              <p:cNvSpPr/>
              <p:nvPr/>
            </p:nvSpPr>
            <p:spPr>
              <a:xfrm>
                <a:off x="9039482" y="32037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928F68-B69A-E0DC-A2E0-864FC2FE7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203768"/>
                <a:ext cx="1258314" cy="302753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0FE40D-BECF-5351-FBA8-BFDA3788858B}"/>
                  </a:ext>
                </a:extLst>
              </p:cNvPr>
              <p:cNvSpPr/>
              <p:nvPr/>
            </p:nvSpPr>
            <p:spPr>
              <a:xfrm>
                <a:off x="9039482" y="35164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0FE40D-BECF-5351-FBA8-BFDA37888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516414"/>
                <a:ext cx="1258314" cy="302753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E9ECC5E5-9AF4-79CA-DDCE-1658C0F7F285}"/>
              </a:ext>
            </a:extLst>
          </p:cNvPr>
          <p:cNvSpPr/>
          <p:nvPr/>
        </p:nvSpPr>
        <p:spPr>
          <a:xfrm>
            <a:off x="10304978" y="4713834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422440-121D-2A57-8671-2F1587976B21}"/>
              </a:ext>
            </a:extLst>
          </p:cNvPr>
          <p:cNvSpPr/>
          <p:nvPr/>
        </p:nvSpPr>
        <p:spPr>
          <a:xfrm>
            <a:off x="10297796" y="3203767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4F680-5A48-63CA-EF4D-6BDEFBB7B1DD}"/>
                  </a:ext>
                </a:extLst>
              </p:cNvPr>
              <p:cNvSpPr/>
              <p:nvPr/>
            </p:nvSpPr>
            <p:spPr>
              <a:xfrm>
                <a:off x="10297796" y="32037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001010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D84F680-5A48-63CA-EF4D-6BDEFBB7B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3203768"/>
                <a:ext cx="1258314" cy="302753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B20C77-8D4D-4F03-1936-9CA4D8096BBE}"/>
                  </a:ext>
                </a:extLst>
              </p:cNvPr>
              <p:cNvSpPr/>
              <p:nvPr/>
            </p:nvSpPr>
            <p:spPr>
              <a:xfrm>
                <a:off x="10297796" y="35164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B20C77-8D4D-4F03-1936-9CA4D8096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3516414"/>
                <a:ext cx="1258314" cy="302753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661E2A1F-FD64-F86F-692B-2AC09D0A3668}"/>
              </a:ext>
            </a:extLst>
          </p:cNvPr>
          <p:cNvSpPr txBox="1"/>
          <p:nvPr/>
        </p:nvSpPr>
        <p:spPr>
          <a:xfrm>
            <a:off x="8830341" y="2742102"/>
            <a:ext cx="14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Quotient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9EC40A-AB78-294E-B2FD-5C837DB923BB}"/>
              </a:ext>
            </a:extLst>
          </p:cNvPr>
          <p:cNvSpPr txBox="1"/>
          <p:nvPr/>
        </p:nvSpPr>
        <p:spPr>
          <a:xfrm>
            <a:off x="10297796" y="2759758"/>
            <a:ext cx="154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E7F517-072F-2426-E25C-13FC5E76A51D}"/>
                  </a:ext>
                </a:extLst>
              </p:cNvPr>
              <p:cNvSpPr txBox="1"/>
              <p:nvPr/>
            </p:nvSpPr>
            <p:spPr>
              <a:xfrm>
                <a:off x="5490345" y="3119693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=10001001010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E7F517-072F-2426-E25C-13FC5E76A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345" y="3119693"/>
                <a:ext cx="3541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388490-66DD-952D-AAB4-58D04E0B09B6}"/>
                  </a:ext>
                </a:extLst>
              </p:cNvPr>
              <p:cNvSpPr txBox="1"/>
              <p:nvPr/>
            </p:nvSpPr>
            <p:spPr>
              <a:xfrm>
                <a:off x="5497526" y="3439318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=10011000111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388490-66DD-952D-AAB4-58D04E0B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526" y="3439318"/>
                <a:ext cx="3541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CB97AA-66AD-0095-132B-DAB948E24B49}"/>
                  </a:ext>
                </a:extLst>
              </p:cNvPr>
              <p:cNvSpPr txBox="1"/>
              <p:nvPr/>
            </p:nvSpPr>
            <p:spPr>
              <a:xfrm>
                <a:off x="5497525" y="3757742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=10011111111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CB97AA-66AD-0095-132B-DAB948E24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525" y="3757742"/>
                <a:ext cx="35419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8E624B-E579-5436-7EB2-628C7A025FDC}"/>
                  </a:ext>
                </a:extLst>
              </p:cNvPr>
              <p:cNvSpPr txBox="1"/>
              <p:nvPr/>
            </p:nvSpPr>
            <p:spPr>
              <a:xfrm>
                <a:off x="5462426" y="4342145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=10101101101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8E624B-E579-5436-7EB2-628C7A025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426" y="4342145"/>
                <a:ext cx="3541955" cy="461665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52341A-5733-FC80-D106-84686D532D0A}"/>
                  </a:ext>
                </a:extLst>
              </p:cNvPr>
              <p:cNvSpPr txBox="1"/>
              <p:nvPr/>
            </p:nvSpPr>
            <p:spPr>
              <a:xfrm>
                <a:off x="5504706" y="4685789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=10110000111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52341A-5733-FC80-D106-84686D532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706" y="4685789"/>
                <a:ext cx="354195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C6CE2B-1C18-11A4-040D-40E280747FDC}"/>
                  </a:ext>
                </a:extLst>
              </p:cNvPr>
              <p:cNvSpPr txBox="1"/>
              <p:nvPr/>
            </p:nvSpPr>
            <p:spPr>
              <a:xfrm>
                <a:off x="5511888" y="5016146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=00111111110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C6CE2B-1C18-11A4-040D-40E28074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888" y="5016146"/>
                <a:ext cx="3541955" cy="461665"/>
              </a:xfrm>
              <a:prstGeom prst="rect">
                <a:avLst/>
              </a:prstGeom>
              <a:blipFill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046EAC1-C08B-30B3-111C-BA39CE495C9A}"/>
                  </a:ext>
                </a:extLst>
              </p:cNvPr>
              <p:cNvSpPr/>
              <p:nvPr/>
            </p:nvSpPr>
            <p:spPr>
              <a:xfrm>
                <a:off x="9039482" y="381690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046EAC1-C08B-30B3-111C-BA39CE495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816908"/>
                <a:ext cx="1258314" cy="302753"/>
              </a:xfrm>
              <a:prstGeom prst="rect">
                <a:avLst/>
              </a:prstGeom>
              <a:blipFill>
                <a:blip r:embed="rId14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A3ACDC7-6695-E769-5586-ACAC09B06642}"/>
                  </a:ext>
                </a:extLst>
              </p:cNvPr>
              <p:cNvSpPr/>
              <p:nvPr/>
            </p:nvSpPr>
            <p:spPr>
              <a:xfrm>
                <a:off x="10318530" y="38241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A3ACDC7-6695-E769-5586-ACAC09B06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30" y="3824114"/>
                <a:ext cx="1258314" cy="302753"/>
              </a:xfrm>
              <a:prstGeom prst="rect">
                <a:avLst/>
              </a:prstGeom>
              <a:blipFill>
                <a:blip r:embed="rId15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1DF6716-E8C7-D543-F7B6-13CA3D21EC9F}"/>
                  </a:ext>
                </a:extLst>
              </p:cNvPr>
              <p:cNvSpPr/>
              <p:nvPr/>
            </p:nvSpPr>
            <p:spPr>
              <a:xfrm>
                <a:off x="9032300" y="4396665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1DF6716-E8C7-D543-F7B6-13CA3D21E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300" y="4396665"/>
                <a:ext cx="1258314" cy="302753"/>
              </a:xfrm>
              <a:prstGeom prst="rect">
                <a:avLst/>
              </a:prstGeom>
              <a:blipFill>
                <a:blip r:embed="rId16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9C7BCE-D941-BE3F-B217-C852E2B52C4C}"/>
                  </a:ext>
                </a:extLst>
              </p:cNvPr>
              <p:cNvSpPr/>
              <p:nvPr/>
            </p:nvSpPr>
            <p:spPr>
              <a:xfrm>
                <a:off x="10297796" y="440273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9C7BCE-D941-BE3F-B217-C852E2B52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4402739"/>
                <a:ext cx="1258314" cy="302753"/>
              </a:xfrm>
              <a:prstGeom prst="rect">
                <a:avLst/>
              </a:prstGeom>
              <a:blipFill>
                <a:blip r:embed="rId17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A1AD76F-2950-90B3-E42C-726B5C14DF79}"/>
                  </a:ext>
                </a:extLst>
              </p:cNvPr>
              <p:cNvSpPr/>
              <p:nvPr/>
            </p:nvSpPr>
            <p:spPr>
              <a:xfrm>
                <a:off x="10318530" y="470112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A1AD76F-2950-90B3-E42C-726B5C14D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30" y="4701124"/>
                <a:ext cx="1258314" cy="302753"/>
              </a:xfrm>
              <a:prstGeom prst="rect">
                <a:avLst/>
              </a:prstGeom>
              <a:blipFill>
                <a:blip r:embed="rId18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5242A1-7750-5B18-70B1-8900BD907391}"/>
                  </a:ext>
                </a:extLst>
              </p:cNvPr>
              <p:cNvSpPr/>
              <p:nvPr/>
            </p:nvSpPr>
            <p:spPr>
              <a:xfrm>
                <a:off x="10332894" y="502153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5242A1-7750-5B18-70B1-8900BD907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894" y="5021534"/>
                <a:ext cx="1258314" cy="302753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299E166-E0E1-C11C-556E-14CC0D113294}"/>
                  </a:ext>
                </a:extLst>
              </p:cNvPr>
              <p:cNvSpPr/>
              <p:nvPr/>
            </p:nvSpPr>
            <p:spPr>
              <a:xfrm>
                <a:off x="9060216" y="4740180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299E166-E0E1-C11C-556E-14CC0D113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216" y="4740180"/>
                <a:ext cx="1258314" cy="302753"/>
              </a:xfrm>
              <a:prstGeom prst="rect">
                <a:avLst/>
              </a:prstGeom>
              <a:blipFill>
                <a:blip r:embed="rId20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D80592-E302-5163-7908-E0BC37482442}"/>
                  </a:ext>
                </a:extLst>
              </p:cNvPr>
              <p:cNvSpPr/>
              <p:nvPr/>
            </p:nvSpPr>
            <p:spPr>
              <a:xfrm>
                <a:off x="9081759" y="504409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D80592-E302-5163-7908-E0BC37482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59" y="5044099"/>
                <a:ext cx="1258314" cy="302753"/>
              </a:xfrm>
              <a:prstGeom prst="rect">
                <a:avLst/>
              </a:prstGeom>
              <a:blipFill>
                <a:blip r:embed="rId21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4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005"/>
            <a:ext cx="10515600" cy="6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Quotient filter 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A2ED5-7137-E3B3-7B38-B32CF29A670F}"/>
              </a:ext>
            </a:extLst>
          </p:cNvPr>
          <p:cNvSpPr/>
          <p:nvPr/>
        </p:nvSpPr>
        <p:spPr>
          <a:xfrm>
            <a:off x="9046664" y="4713834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16C91A-4CB9-AACD-04C5-986072932429}"/>
              </a:ext>
            </a:extLst>
          </p:cNvPr>
          <p:cNvSpPr/>
          <p:nvPr/>
        </p:nvSpPr>
        <p:spPr>
          <a:xfrm>
            <a:off x="9039482" y="3203767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1F7936-A5D8-7176-488C-51D50E8BC8B2}"/>
                  </a:ext>
                </a:extLst>
              </p:cNvPr>
              <p:cNvSpPr/>
              <p:nvPr/>
            </p:nvSpPr>
            <p:spPr>
              <a:xfrm>
                <a:off x="9039482" y="32037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1F7936-A5D8-7176-488C-51D50E8BC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203768"/>
                <a:ext cx="1258314" cy="302753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F8819D-7542-9CF1-1BE4-CE0FE65700FF}"/>
                  </a:ext>
                </a:extLst>
              </p:cNvPr>
              <p:cNvSpPr/>
              <p:nvPr/>
            </p:nvSpPr>
            <p:spPr>
              <a:xfrm>
                <a:off x="9039482" y="35164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0011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F8819D-7542-9CF1-1BE4-CE0FE6570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516414"/>
                <a:ext cx="1258314" cy="302753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7089B98-C466-A9BF-F229-9C1D30667252}"/>
              </a:ext>
            </a:extLst>
          </p:cNvPr>
          <p:cNvSpPr/>
          <p:nvPr/>
        </p:nvSpPr>
        <p:spPr>
          <a:xfrm>
            <a:off x="10304978" y="4713834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216362-217E-AF7F-21CD-915F8D515D43}"/>
              </a:ext>
            </a:extLst>
          </p:cNvPr>
          <p:cNvSpPr/>
          <p:nvPr/>
        </p:nvSpPr>
        <p:spPr>
          <a:xfrm>
            <a:off x="10297796" y="3203767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9F09C5-7C7F-8077-4383-9EBE2365993D}"/>
                  </a:ext>
                </a:extLst>
              </p:cNvPr>
              <p:cNvSpPr/>
              <p:nvPr/>
            </p:nvSpPr>
            <p:spPr>
              <a:xfrm>
                <a:off x="10297796" y="320376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001010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9F09C5-7C7F-8077-4383-9EBE23659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3203768"/>
                <a:ext cx="1258314" cy="302753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29514F-F3C9-BBB8-A2B4-3BB1D4EF6492}"/>
                  </a:ext>
                </a:extLst>
              </p:cNvPr>
              <p:cNvSpPr/>
              <p:nvPr/>
            </p:nvSpPr>
            <p:spPr>
              <a:xfrm>
                <a:off x="10297796" y="35164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29514F-F3C9-BBB8-A2B4-3BB1D4EF6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3516414"/>
                <a:ext cx="1258314" cy="302753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8BCA582-5571-F9C0-080D-242BB9368D06}"/>
              </a:ext>
            </a:extLst>
          </p:cNvPr>
          <p:cNvSpPr txBox="1"/>
          <p:nvPr/>
        </p:nvSpPr>
        <p:spPr>
          <a:xfrm>
            <a:off x="8830341" y="2742102"/>
            <a:ext cx="14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Quotient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90D569-3207-94ED-A8A6-D0C7C7F6C588}"/>
              </a:ext>
            </a:extLst>
          </p:cNvPr>
          <p:cNvSpPr txBox="1"/>
          <p:nvPr/>
        </p:nvSpPr>
        <p:spPr>
          <a:xfrm>
            <a:off x="10297796" y="2759758"/>
            <a:ext cx="154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ADB48E-AA00-7D79-F51C-FC01BC23D0FD}"/>
                  </a:ext>
                </a:extLst>
              </p:cNvPr>
              <p:cNvSpPr txBox="1"/>
              <p:nvPr/>
            </p:nvSpPr>
            <p:spPr>
              <a:xfrm>
                <a:off x="5490345" y="3119693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=10001001010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ADB48E-AA00-7D79-F51C-FC01BC23D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345" y="3119693"/>
                <a:ext cx="354195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69EC445-7BD5-E65C-AC22-71FCA044B527}"/>
                  </a:ext>
                </a:extLst>
              </p:cNvPr>
              <p:cNvSpPr txBox="1"/>
              <p:nvPr/>
            </p:nvSpPr>
            <p:spPr>
              <a:xfrm>
                <a:off x="5497526" y="3439318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=10011000111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69EC445-7BD5-E65C-AC22-71FCA044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526" y="3439318"/>
                <a:ext cx="35419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0D8508-854A-9B43-1631-58D3DE46B0E4}"/>
                  </a:ext>
                </a:extLst>
              </p:cNvPr>
              <p:cNvSpPr txBox="1"/>
              <p:nvPr/>
            </p:nvSpPr>
            <p:spPr>
              <a:xfrm>
                <a:off x="5497525" y="3757742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=10011111111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0D8508-854A-9B43-1631-58D3DE46B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525" y="3757742"/>
                <a:ext cx="35419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867577-69FA-B397-29FF-4F6427C33C4E}"/>
                  </a:ext>
                </a:extLst>
              </p:cNvPr>
              <p:cNvSpPr txBox="1"/>
              <p:nvPr/>
            </p:nvSpPr>
            <p:spPr>
              <a:xfrm>
                <a:off x="5462426" y="4342145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=10101101101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867577-69FA-B397-29FF-4F6427C3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426" y="4342145"/>
                <a:ext cx="3541955" cy="461665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48E63F-6662-6A37-3BE1-3BE0610493E9}"/>
                  </a:ext>
                </a:extLst>
              </p:cNvPr>
              <p:cNvSpPr txBox="1"/>
              <p:nvPr/>
            </p:nvSpPr>
            <p:spPr>
              <a:xfrm>
                <a:off x="5504706" y="4685789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=10110000111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48E63F-6662-6A37-3BE1-3BE06104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706" y="4685789"/>
                <a:ext cx="35419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3F5B14-46B0-CDD7-C381-D77CFE74D674}"/>
                  </a:ext>
                </a:extLst>
              </p:cNvPr>
              <p:cNvSpPr txBox="1"/>
              <p:nvPr/>
            </p:nvSpPr>
            <p:spPr>
              <a:xfrm>
                <a:off x="5511888" y="5016146"/>
                <a:ext cx="3541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=00111111110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3F5B14-46B0-CDD7-C381-D77CFE74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888" y="5016146"/>
                <a:ext cx="3541955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0F1591-61C1-1B72-654E-EEA77C6B9058}"/>
                  </a:ext>
                </a:extLst>
              </p:cNvPr>
              <p:cNvSpPr/>
              <p:nvPr/>
            </p:nvSpPr>
            <p:spPr>
              <a:xfrm>
                <a:off x="9039482" y="3816908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0011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0F1591-61C1-1B72-654E-EEA77C6B9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482" y="3816908"/>
                <a:ext cx="1258314" cy="302753"/>
              </a:xfrm>
              <a:prstGeom prst="rect">
                <a:avLst/>
              </a:prstGeom>
              <a:blipFill>
                <a:blip r:embed="rId13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B77091-AD9C-C4FB-A2F3-5779CC6E0A78}"/>
                  </a:ext>
                </a:extLst>
              </p:cNvPr>
              <p:cNvSpPr/>
              <p:nvPr/>
            </p:nvSpPr>
            <p:spPr>
              <a:xfrm>
                <a:off x="10318530" y="382411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B77091-AD9C-C4FB-A2F3-5779CC6E0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30" y="3824114"/>
                <a:ext cx="1258314" cy="302753"/>
              </a:xfrm>
              <a:prstGeom prst="rect">
                <a:avLst/>
              </a:prstGeom>
              <a:blipFill>
                <a:blip r:embed="rId14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9157E9-78A6-A557-F812-7D605B4AB627}"/>
                  </a:ext>
                </a:extLst>
              </p:cNvPr>
              <p:cNvSpPr/>
              <p:nvPr/>
            </p:nvSpPr>
            <p:spPr>
              <a:xfrm>
                <a:off x="9032300" y="4396665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9157E9-78A6-A557-F812-7D605B4AB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300" y="4396665"/>
                <a:ext cx="1258314" cy="302753"/>
              </a:xfrm>
              <a:prstGeom prst="rect">
                <a:avLst/>
              </a:prstGeom>
              <a:blipFill>
                <a:blip r:embed="rId15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47BB53-2AFE-724F-D819-A269C0A9E63B}"/>
                  </a:ext>
                </a:extLst>
              </p:cNvPr>
              <p:cNvSpPr/>
              <p:nvPr/>
            </p:nvSpPr>
            <p:spPr>
              <a:xfrm>
                <a:off x="10297796" y="440273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47BB53-2AFE-724F-D819-A269C0A9E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96" y="4402739"/>
                <a:ext cx="1258314" cy="302753"/>
              </a:xfrm>
              <a:prstGeom prst="rect">
                <a:avLst/>
              </a:prstGeom>
              <a:blipFill>
                <a:blip r:embed="rId16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4B3FA7E-3659-EAC3-27B0-AE1936003D71}"/>
                  </a:ext>
                </a:extLst>
              </p:cNvPr>
              <p:cNvSpPr/>
              <p:nvPr/>
            </p:nvSpPr>
            <p:spPr>
              <a:xfrm>
                <a:off x="10318530" y="470112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4B3FA7E-3659-EAC3-27B0-AE1936003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530" y="4701124"/>
                <a:ext cx="1258314" cy="302753"/>
              </a:xfrm>
              <a:prstGeom prst="rect">
                <a:avLst/>
              </a:prstGeom>
              <a:blipFill>
                <a:blip r:embed="rId17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DD3CE7B-A7DD-07B8-86DE-48F42DC27198}"/>
                  </a:ext>
                </a:extLst>
              </p:cNvPr>
              <p:cNvSpPr/>
              <p:nvPr/>
            </p:nvSpPr>
            <p:spPr>
              <a:xfrm>
                <a:off x="10332894" y="502153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DD3CE7B-A7DD-07B8-86DE-48F42DC27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894" y="5021534"/>
                <a:ext cx="1258314" cy="302753"/>
              </a:xfrm>
              <a:prstGeom prst="rect">
                <a:avLst/>
              </a:prstGeom>
              <a:blipFill>
                <a:blip r:embed="rId18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78AF52-B701-C7A7-3235-7826B4EF1A39}"/>
                  </a:ext>
                </a:extLst>
              </p:cNvPr>
              <p:cNvSpPr/>
              <p:nvPr/>
            </p:nvSpPr>
            <p:spPr>
              <a:xfrm>
                <a:off x="9060216" y="4740180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78AF52-B701-C7A7-3235-7826B4EF1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216" y="4740180"/>
                <a:ext cx="1258314" cy="302753"/>
              </a:xfrm>
              <a:prstGeom prst="rect">
                <a:avLst/>
              </a:prstGeom>
              <a:blipFill>
                <a:blip r:embed="rId19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AD32B2-7B89-1F2C-EFCB-893AC922ED52}"/>
                  </a:ext>
                </a:extLst>
              </p:cNvPr>
              <p:cNvSpPr/>
              <p:nvPr/>
            </p:nvSpPr>
            <p:spPr>
              <a:xfrm>
                <a:off x="9081759" y="504409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AD32B2-7B89-1F2C-EFCB-893AC922E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59" y="5044099"/>
                <a:ext cx="1258314" cy="302753"/>
              </a:xfrm>
              <a:prstGeom prst="rect">
                <a:avLst/>
              </a:prstGeom>
              <a:blipFill>
                <a:blip r:embed="rId20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7BB06DE-AF76-5C7D-05E6-A34A38F4FB53}"/>
              </a:ext>
            </a:extLst>
          </p:cNvPr>
          <p:cNvSpPr txBox="1">
            <a:spLocks/>
          </p:cNvSpPr>
          <p:nvPr/>
        </p:nvSpPr>
        <p:spPr>
          <a:xfrm>
            <a:off x="838200" y="2108747"/>
            <a:ext cx="4584405" cy="4396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quotient</a:t>
            </a:r>
            <a:r>
              <a:rPr lang="en-US" dirty="0"/>
              <a:t> defines a hash bucket</a:t>
            </a:r>
          </a:p>
          <a:p>
            <a:r>
              <a:rPr lang="en-US" dirty="0"/>
              <a:t>The </a:t>
            </a:r>
            <a:r>
              <a:rPr lang="en-US" b="1" dirty="0"/>
              <a:t>remainder</a:t>
            </a:r>
            <a:r>
              <a:rPr lang="en-US" dirty="0"/>
              <a:t> is the value </a:t>
            </a:r>
          </a:p>
          <a:p>
            <a:r>
              <a:rPr lang="en-US" dirty="0"/>
              <a:t>Notice the </a:t>
            </a:r>
            <a:r>
              <a:rPr lang="en-US" b="1" dirty="0"/>
              <a:t>hash collision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D66A78-8121-2A8B-4F8C-6E12C4E60EA9}"/>
              </a:ext>
            </a:extLst>
          </p:cNvPr>
          <p:cNvCxnSpPr>
            <a:cxnSpLocks/>
          </p:cNvCxnSpPr>
          <p:nvPr/>
        </p:nvCxnSpPr>
        <p:spPr>
          <a:xfrm>
            <a:off x="4864395" y="3816908"/>
            <a:ext cx="821297" cy="72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73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533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Quotient filter </a:t>
            </a:r>
            <a:r>
              <a:rPr lang="en-US" dirty="0"/>
              <a:t>is memory and computationally efficient  </a:t>
            </a:r>
          </a:p>
          <a:p>
            <a:r>
              <a:rPr lang="en-US" dirty="0"/>
              <a:t>Two key concepts used to manage hash collisions in quotient filters</a:t>
            </a:r>
          </a:p>
          <a:p>
            <a:r>
              <a:rPr lang="en-US" dirty="0"/>
              <a:t>A </a:t>
            </a:r>
            <a:r>
              <a:rPr lang="en-US" b="1" dirty="0"/>
              <a:t>run</a:t>
            </a:r>
            <a:r>
              <a:rPr lang="en-US" dirty="0"/>
              <a:t> is a consecutive sequence of slots occupied with remainders with the same quotient</a:t>
            </a:r>
          </a:p>
          <a:p>
            <a:r>
              <a:rPr lang="en-US" dirty="0"/>
              <a:t>A  </a:t>
            </a:r>
            <a:r>
              <a:rPr lang="en-US" b="1" dirty="0"/>
              <a:t>cluster</a:t>
            </a:r>
            <a:r>
              <a:rPr lang="en-US" dirty="0"/>
              <a:t> is a continuous sequence of one or more runs </a:t>
            </a:r>
          </a:p>
          <a:p>
            <a:pPr lvl="1"/>
            <a:r>
              <a:rPr lang="en-US" dirty="0"/>
              <a:t>Performance of quotient filter relies on the empirical evidence for the prevalence of short clusters    </a:t>
            </a:r>
          </a:p>
          <a:p>
            <a:r>
              <a:rPr lang="en-US" b="1" dirty="0"/>
              <a:t>Linear probing </a:t>
            </a:r>
            <a:r>
              <a:rPr lang="en-US" dirty="0"/>
              <a:t>is used to find open slots for remainders  </a:t>
            </a:r>
          </a:p>
          <a:p>
            <a:pPr lvl="1"/>
            <a:r>
              <a:rPr lang="en-US" dirty="0"/>
              <a:t>Stored consecutively  </a:t>
            </a:r>
          </a:p>
          <a:p>
            <a:pPr lvl="1"/>
            <a:r>
              <a:rPr lang="en-US" dirty="0"/>
              <a:t>Stored in sort order to improve search efficiency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</p:spTree>
    <p:extLst>
      <p:ext uri="{BB962C8B-B14F-4D97-AF65-F5344CB8AC3E}">
        <p14:creationId xmlns:p14="http://schemas.microsoft.com/office/powerpoint/2010/main" val="39124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109"/>
            <a:ext cx="10515600" cy="6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Quotient filter 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7BB06DE-AF76-5C7D-05E6-A34A38F4FB53}"/>
              </a:ext>
            </a:extLst>
          </p:cNvPr>
          <p:cNvSpPr txBox="1">
            <a:spLocks/>
          </p:cNvSpPr>
          <p:nvPr/>
        </p:nvSpPr>
        <p:spPr>
          <a:xfrm>
            <a:off x="800986" y="1716837"/>
            <a:ext cx="7027336" cy="4965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Quotient filters use three bits to manage linear probing to resolve hash collisions</a:t>
            </a:r>
          </a:p>
          <a:p>
            <a:r>
              <a:rPr lang="en-US" b="1" dirty="0"/>
              <a:t>Run Continued </a:t>
            </a:r>
            <a:r>
              <a:rPr lang="en-US" dirty="0"/>
              <a:t>bit is set when the slot is occupied but not the first element of the run   </a:t>
            </a:r>
          </a:p>
          <a:p>
            <a:r>
              <a:rPr lang="en-US" b="1" dirty="0"/>
              <a:t>Is Occupied</a:t>
            </a:r>
            <a:r>
              <a:rPr lang="en-US" dirty="0"/>
              <a:t> bit is set when the slot is occupied by some other hash from another location   </a:t>
            </a:r>
          </a:p>
          <a:p>
            <a:r>
              <a:rPr lang="en-US" b="1" dirty="0"/>
              <a:t>Is Shifted </a:t>
            </a:r>
            <a:r>
              <a:rPr lang="en-US" dirty="0"/>
              <a:t>bit is set to indicate the value in the slot is from another bucket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BE99404-657D-559A-AF18-072825E704C3}"/>
                  </a:ext>
                </a:extLst>
              </p:cNvPr>
              <p:cNvSpPr/>
              <p:nvPr/>
            </p:nvSpPr>
            <p:spPr>
              <a:xfrm>
                <a:off x="8793669" y="4148491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BE99404-657D-559A-AF18-072825E70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669" y="4148491"/>
                <a:ext cx="426566" cy="302753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230471-0A69-E963-8702-CB79BF6C2699}"/>
              </a:ext>
            </a:extLst>
          </p:cNvPr>
          <p:cNvSpPr txBox="1"/>
          <p:nvPr/>
        </p:nvSpPr>
        <p:spPr>
          <a:xfrm rot="5400000">
            <a:off x="7410666" y="2735298"/>
            <a:ext cx="239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Bucket Occupied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CBEC5-BF46-5AC2-8E58-F27735CC7316}"/>
              </a:ext>
            </a:extLst>
          </p:cNvPr>
          <p:cNvSpPr txBox="1"/>
          <p:nvPr/>
        </p:nvSpPr>
        <p:spPr>
          <a:xfrm rot="5400000">
            <a:off x="7028203" y="2913631"/>
            <a:ext cx="239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Run Continued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1E5A3-F557-7642-DFF2-C8DF2CCB676B}"/>
              </a:ext>
            </a:extLst>
          </p:cNvPr>
          <p:cNvSpPr txBox="1"/>
          <p:nvPr/>
        </p:nvSpPr>
        <p:spPr>
          <a:xfrm rot="5400000">
            <a:off x="8238740" y="3151919"/>
            <a:ext cx="145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Is Shifted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F0162-A5E3-662F-F3CE-88BDFCD09CFA}"/>
              </a:ext>
            </a:extLst>
          </p:cNvPr>
          <p:cNvSpPr/>
          <p:nvPr/>
        </p:nvSpPr>
        <p:spPr>
          <a:xfrm>
            <a:off x="9241781" y="5375059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475C2D-116A-B744-97CC-6AAFE2083577}"/>
              </a:ext>
            </a:extLst>
          </p:cNvPr>
          <p:cNvSpPr/>
          <p:nvPr/>
        </p:nvSpPr>
        <p:spPr>
          <a:xfrm>
            <a:off x="9227417" y="4151145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1030F3-F102-225A-4BC0-A34F8A31B88A}"/>
                  </a:ext>
                </a:extLst>
              </p:cNvPr>
              <p:cNvSpPr/>
              <p:nvPr/>
            </p:nvSpPr>
            <p:spPr>
              <a:xfrm>
                <a:off x="9227417" y="4151146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1030F3-F102-225A-4BC0-A34F8A31B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417" y="4151146"/>
                <a:ext cx="1258314" cy="302753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2A74668-3870-E422-4CC3-1E31EB5980F5}"/>
                  </a:ext>
                </a:extLst>
              </p:cNvPr>
              <p:cNvSpPr/>
              <p:nvPr/>
            </p:nvSpPr>
            <p:spPr>
              <a:xfrm>
                <a:off x="9227417" y="446379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0011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2A74668-3870-E422-4CC3-1E31EB598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417" y="4463792"/>
                <a:ext cx="1258314" cy="302753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D9B76409-1D02-CB61-6B1C-FBD3E9F074BC}"/>
              </a:ext>
            </a:extLst>
          </p:cNvPr>
          <p:cNvSpPr/>
          <p:nvPr/>
        </p:nvSpPr>
        <p:spPr>
          <a:xfrm>
            <a:off x="10500095" y="5375059"/>
            <a:ext cx="1258314" cy="6154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78C94E-6974-B282-16DE-A26B9A7C97F4}"/>
              </a:ext>
            </a:extLst>
          </p:cNvPr>
          <p:cNvSpPr/>
          <p:nvPr/>
        </p:nvSpPr>
        <p:spPr>
          <a:xfrm>
            <a:off x="10485731" y="4151145"/>
            <a:ext cx="1258314" cy="1230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8761BAE-DB02-30ED-5AF7-35257A784926}"/>
                  </a:ext>
                </a:extLst>
              </p:cNvPr>
              <p:cNvSpPr/>
              <p:nvPr/>
            </p:nvSpPr>
            <p:spPr>
              <a:xfrm>
                <a:off x="10485731" y="4151146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001010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8761BAE-DB02-30ED-5AF7-35257A78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731" y="4151146"/>
                <a:ext cx="1258314" cy="302753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57BEB4E-33FB-40D0-083F-4AE82C1B9E82}"/>
                  </a:ext>
                </a:extLst>
              </p:cNvPr>
              <p:cNvSpPr/>
              <p:nvPr/>
            </p:nvSpPr>
            <p:spPr>
              <a:xfrm>
                <a:off x="10485731" y="446379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57BEB4E-33FB-40D0-083F-4AE82C1B9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731" y="4463792"/>
                <a:ext cx="1258314" cy="302753"/>
              </a:xfrm>
              <a:prstGeom prst="rect">
                <a:avLst/>
              </a:prstGeom>
              <a:blipFill>
                <a:blip r:embed="rId7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E928574-24E5-498F-835A-DB3A4AC09BAB}"/>
                  </a:ext>
                </a:extLst>
              </p:cNvPr>
              <p:cNvSpPr/>
              <p:nvPr/>
            </p:nvSpPr>
            <p:spPr>
              <a:xfrm>
                <a:off x="9227417" y="4764286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011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E928574-24E5-498F-835A-DB3A4AC09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417" y="4764286"/>
                <a:ext cx="1258314" cy="302753"/>
              </a:xfrm>
              <a:prstGeom prst="rect">
                <a:avLst/>
              </a:prstGeom>
              <a:blipFill>
                <a:blip r:embed="rId8"/>
                <a:stretch>
                  <a:fillRect t="-25490" b="-49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1E88AB4-27D1-B78D-BAAA-F9BF1B91CA26}"/>
                  </a:ext>
                </a:extLst>
              </p:cNvPr>
              <p:cNvSpPr/>
              <p:nvPr/>
            </p:nvSpPr>
            <p:spPr>
              <a:xfrm>
                <a:off x="10506465" y="4771492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1E88AB4-27D1-B78D-BAAA-F9BF1B91C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465" y="4771492"/>
                <a:ext cx="1258314" cy="302753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616CAE3-8F69-0AB9-93D0-9A1631E59A05}"/>
                  </a:ext>
                </a:extLst>
              </p:cNvPr>
              <p:cNvSpPr/>
              <p:nvPr/>
            </p:nvSpPr>
            <p:spPr>
              <a:xfrm>
                <a:off x="9227417" y="5057890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616CAE3-8F69-0AB9-93D0-9A1631E59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417" y="5057890"/>
                <a:ext cx="1258314" cy="302753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00102D1-0230-93FF-F8AF-4145B1055C1E}"/>
                  </a:ext>
                </a:extLst>
              </p:cNvPr>
              <p:cNvSpPr/>
              <p:nvPr/>
            </p:nvSpPr>
            <p:spPr>
              <a:xfrm>
                <a:off x="10492913" y="506396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00102D1-0230-93FF-F8AF-4145B1055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913" y="5063964"/>
                <a:ext cx="1258314" cy="302753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371798-94BA-1571-DC24-839B1734E887}"/>
                  </a:ext>
                </a:extLst>
              </p:cNvPr>
              <p:cNvSpPr/>
              <p:nvPr/>
            </p:nvSpPr>
            <p:spPr>
              <a:xfrm>
                <a:off x="10513647" y="536234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371798-94BA-1571-DC24-839B1734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47" y="5362349"/>
                <a:ext cx="1258314" cy="302753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1645C09-4A42-0B21-3D07-EA8033EFA638}"/>
                  </a:ext>
                </a:extLst>
              </p:cNvPr>
              <p:cNvSpPr/>
              <p:nvPr/>
            </p:nvSpPr>
            <p:spPr>
              <a:xfrm>
                <a:off x="10528011" y="5682759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1645C09-4A42-0B21-3D07-EA8033EFA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011" y="5682759"/>
                <a:ext cx="1258314" cy="302753"/>
              </a:xfrm>
              <a:prstGeom prst="rect">
                <a:avLst/>
              </a:prstGeom>
              <a:blipFill>
                <a:blip r:embed="rId13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B328CDE-1277-97C5-BC5F-87ED725C893B}"/>
                  </a:ext>
                </a:extLst>
              </p:cNvPr>
              <p:cNvSpPr/>
              <p:nvPr/>
            </p:nvSpPr>
            <p:spPr>
              <a:xfrm>
                <a:off x="9255333" y="5401405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B328CDE-1277-97C5-BC5F-87ED725C8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333" y="5401405"/>
                <a:ext cx="1258314" cy="302753"/>
              </a:xfrm>
              <a:prstGeom prst="rect">
                <a:avLst/>
              </a:prstGeom>
              <a:blipFill>
                <a:blip r:embed="rId14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F7129A-955C-9682-20E3-B542A320EF10}"/>
                  </a:ext>
                </a:extLst>
              </p:cNvPr>
              <p:cNvSpPr/>
              <p:nvPr/>
            </p:nvSpPr>
            <p:spPr>
              <a:xfrm>
                <a:off x="9276876" y="5705324"/>
                <a:ext cx="1258314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0111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F7129A-955C-9682-20E3-B542A320E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876" y="5705324"/>
                <a:ext cx="1258314" cy="302753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DC270471-41AC-D380-9C65-6FEB6768F342}"/>
              </a:ext>
            </a:extLst>
          </p:cNvPr>
          <p:cNvSpPr txBox="1"/>
          <p:nvPr/>
        </p:nvSpPr>
        <p:spPr>
          <a:xfrm>
            <a:off x="9039009" y="3731203"/>
            <a:ext cx="14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Quotient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7D334D-3199-9B7A-0D2D-3837E7BF2690}"/>
              </a:ext>
            </a:extLst>
          </p:cNvPr>
          <p:cNvSpPr txBox="1"/>
          <p:nvPr/>
        </p:nvSpPr>
        <p:spPr>
          <a:xfrm>
            <a:off x="10506464" y="3748859"/>
            <a:ext cx="154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F9D4E44-68A3-77A3-E786-5DC0A6BBD4D9}"/>
                  </a:ext>
                </a:extLst>
              </p:cNvPr>
              <p:cNvSpPr/>
              <p:nvPr/>
            </p:nvSpPr>
            <p:spPr>
              <a:xfrm>
                <a:off x="8383289" y="4147240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F9D4E44-68A3-77A3-E786-5DC0A6BBD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89" y="4147240"/>
                <a:ext cx="419385" cy="302753"/>
              </a:xfrm>
              <a:prstGeom prst="rect">
                <a:avLst/>
              </a:prstGeom>
              <a:blipFill>
                <a:blip r:embed="rId16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E9B754D-42F0-191D-C1FC-EFB0A2432962}"/>
                  </a:ext>
                </a:extLst>
              </p:cNvPr>
              <p:cNvSpPr/>
              <p:nvPr/>
            </p:nvSpPr>
            <p:spPr>
              <a:xfrm>
                <a:off x="8014380" y="4145989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E9B754D-42F0-191D-C1FC-EFB0A2432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80" y="4145989"/>
                <a:ext cx="361727" cy="302753"/>
              </a:xfrm>
              <a:prstGeom prst="rect">
                <a:avLst/>
              </a:prstGeom>
              <a:blipFill>
                <a:blip r:embed="rId17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42E89CA-3F54-BE95-60FB-7DA86E35502A}"/>
                  </a:ext>
                </a:extLst>
              </p:cNvPr>
              <p:cNvSpPr/>
              <p:nvPr/>
            </p:nvSpPr>
            <p:spPr>
              <a:xfrm>
                <a:off x="8795295" y="4448912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42E89CA-3F54-BE95-60FB-7DA86E35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295" y="4448912"/>
                <a:ext cx="426566" cy="302753"/>
              </a:xfrm>
              <a:prstGeom prst="rect">
                <a:avLst/>
              </a:prstGeom>
              <a:blipFill>
                <a:blip r:embed="rId18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5DAAE93-E3F4-2FEA-F785-CBFB2815F87F}"/>
                  </a:ext>
                </a:extLst>
              </p:cNvPr>
              <p:cNvSpPr/>
              <p:nvPr/>
            </p:nvSpPr>
            <p:spPr>
              <a:xfrm>
                <a:off x="8387274" y="4440212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5DAAE93-E3F4-2FEA-F785-CBFB2815F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274" y="4440212"/>
                <a:ext cx="419385" cy="302753"/>
              </a:xfrm>
              <a:prstGeom prst="rect">
                <a:avLst/>
              </a:prstGeom>
              <a:blipFill>
                <a:blip r:embed="rId19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DE5F5B7-6BEC-281B-6E13-149623CD39DA}"/>
                  </a:ext>
                </a:extLst>
              </p:cNvPr>
              <p:cNvSpPr/>
              <p:nvPr/>
            </p:nvSpPr>
            <p:spPr>
              <a:xfrm>
                <a:off x="8017158" y="4447011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DE5F5B7-6BEC-281B-6E13-149623CD3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158" y="4447011"/>
                <a:ext cx="361727" cy="302753"/>
              </a:xfrm>
              <a:prstGeom prst="rect">
                <a:avLst/>
              </a:prstGeom>
              <a:blipFill>
                <a:blip r:embed="rId20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29E4C6-2F4C-9C56-63C5-644915C2332F}"/>
                  </a:ext>
                </a:extLst>
              </p:cNvPr>
              <p:cNvSpPr/>
              <p:nvPr/>
            </p:nvSpPr>
            <p:spPr>
              <a:xfrm>
                <a:off x="8808847" y="4755332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29E4C6-2F4C-9C56-63C5-644915C23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847" y="4755332"/>
                <a:ext cx="426566" cy="302753"/>
              </a:xfrm>
              <a:prstGeom prst="rect">
                <a:avLst/>
              </a:prstGeom>
              <a:blipFill>
                <a:blip r:embed="rId21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9FF6DF3-E92B-D38E-15D5-08DFD2C348AE}"/>
                  </a:ext>
                </a:extLst>
              </p:cNvPr>
              <p:cNvSpPr/>
              <p:nvPr/>
            </p:nvSpPr>
            <p:spPr>
              <a:xfrm>
                <a:off x="8398467" y="4754081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9FF6DF3-E92B-D38E-15D5-08DFD2C34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67" y="4754081"/>
                <a:ext cx="419385" cy="302753"/>
              </a:xfrm>
              <a:prstGeom prst="rect">
                <a:avLst/>
              </a:prstGeom>
              <a:blipFill>
                <a:blip r:embed="rId22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9A37509-77B7-3881-3ECF-71B6F387A0BF}"/>
                  </a:ext>
                </a:extLst>
              </p:cNvPr>
              <p:cNvSpPr/>
              <p:nvPr/>
            </p:nvSpPr>
            <p:spPr>
              <a:xfrm>
                <a:off x="8029558" y="4752830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9A37509-77B7-3881-3ECF-71B6F387A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58" y="4752830"/>
                <a:ext cx="361727" cy="302753"/>
              </a:xfrm>
              <a:prstGeom prst="rect">
                <a:avLst/>
              </a:prstGeom>
              <a:blipFill>
                <a:blip r:embed="rId23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CC43CA1-5559-EEAD-FF08-52BD3F3C8962}"/>
                  </a:ext>
                </a:extLst>
              </p:cNvPr>
              <p:cNvSpPr/>
              <p:nvPr/>
            </p:nvSpPr>
            <p:spPr>
              <a:xfrm>
                <a:off x="8801665" y="5063279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CC43CA1-5559-EEAD-FF08-52BD3F3C8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665" y="5063279"/>
                <a:ext cx="426566" cy="302753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98AF09-0551-0C83-2661-0854872ABFEF}"/>
                  </a:ext>
                </a:extLst>
              </p:cNvPr>
              <p:cNvSpPr/>
              <p:nvPr/>
            </p:nvSpPr>
            <p:spPr>
              <a:xfrm>
                <a:off x="8391285" y="5062028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98AF09-0551-0C83-2661-0854872AB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285" y="5062028"/>
                <a:ext cx="419385" cy="302753"/>
              </a:xfrm>
              <a:prstGeom prst="rect">
                <a:avLst/>
              </a:prstGeom>
              <a:blipFill>
                <a:blip r:embed="rId25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1DB7E31-BF87-FD4B-CF92-24040148F269}"/>
                  </a:ext>
                </a:extLst>
              </p:cNvPr>
              <p:cNvSpPr/>
              <p:nvPr/>
            </p:nvSpPr>
            <p:spPr>
              <a:xfrm>
                <a:off x="8022376" y="5060777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1DB7E31-BF87-FD4B-CF92-24040148F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76" y="5060777"/>
                <a:ext cx="361727" cy="302753"/>
              </a:xfrm>
              <a:prstGeom prst="rect">
                <a:avLst/>
              </a:prstGeom>
              <a:blipFill>
                <a:blip r:embed="rId26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6915627-86B8-44C2-3648-18831C90DF89}"/>
                  </a:ext>
                </a:extLst>
              </p:cNvPr>
              <p:cNvSpPr/>
              <p:nvPr/>
            </p:nvSpPr>
            <p:spPr>
              <a:xfrm>
                <a:off x="8808847" y="5380448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6915627-86B8-44C2-3648-18831C90D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847" y="5380448"/>
                <a:ext cx="426566" cy="302753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DC0FAF2-EBCA-A27E-F8D5-CB738CB5C200}"/>
                  </a:ext>
                </a:extLst>
              </p:cNvPr>
              <p:cNvSpPr/>
              <p:nvPr/>
            </p:nvSpPr>
            <p:spPr>
              <a:xfrm>
                <a:off x="8398467" y="5379197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DC0FAF2-EBCA-A27E-F8D5-CB738CB5C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67" y="5379197"/>
                <a:ext cx="419385" cy="302753"/>
              </a:xfrm>
              <a:prstGeom prst="rect">
                <a:avLst/>
              </a:prstGeom>
              <a:blipFill>
                <a:blip r:embed="rId28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F541AC8-A568-406F-2A11-45DE677FDF8A}"/>
                  </a:ext>
                </a:extLst>
              </p:cNvPr>
              <p:cNvSpPr/>
              <p:nvPr/>
            </p:nvSpPr>
            <p:spPr>
              <a:xfrm>
                <a:off x="8029558" y="5377946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F541AC8-A568-406F-2A11-45DE677FD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58" y="5377946"/>
                <a:ext cx="361727" cy="302753"/>
              </a:xfrm>
              <a:prstGeom prst="rect">
                <a:avLst/>
              </a:prstGeom>
              <a:blipFill>
                <a:blip r:embed="rId29"/>
                <a:stretch>
                  <a:fillRect b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30B02E6-1B9F-FE08-818A-231C83C0196C}"/>
                  </a:ext>
                </a:extLst>
              </p:cNvPr>
              <p:cNvSpPr/>
              <p:nvPr/>
            </p:nvSpPr>
            <p:spPr>
              <a:xfrm>
                <a:off x="8800851" y="5674918"/>
                <a:ext cx="426566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30B02E6-1B9F-FE08-818A-231C83C01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851" y="5674918"/>
                <a:ext cx="426566" cy="302753"/>
              </a:xfrm>
              <a:prstGeom prst="rect">
                <a:avLst/>
              </a:prstGeom>
              <a:blipFill>
                <a:blip r:embed="rId30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BB779B9-AC79-0F10-BE76-1C8A37C1FD14}"/>
                  </a:ext>
                </a:extLst>
              </p:cNvPr>
              <p:cNvSpPr/>
              <p:nvPr/>
            </p:nvSpPr>
            <p:spPr>
              <a:xfrm>
                <a:off x="8390471" y="5673667"/>
                <a:ext cx="419385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BB779B9-AC79-0F10-BE76-1C8A37C1F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471" y="5673667"/>
                <a:ext cx="419385" cy="302753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F0EE82-B621-A538-F821-127A33FBB5FD}"/>
                  </a:ext>
                </a:extLst>
              </p:cNvPr>
              <p:cNvSpPr/>
              <p:nvPr/>
            </p:nvSpPr>
            <p:spPr>
              <a:xfrm>
                <a:off x="8021562" y="5672416"/>
                <a:ext cx="361727" cy="3027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F0EE82-B621-A538-F821-127A33FBB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562" y="5672416"/>
                <a:ext cx="361727" cy="302753"/>
              </a:xfrm>
              <a:prstGeom prst="rect">
                <a:avLst/>
              </a:prstGeom>
              <a:blipFill>
                <a:blip r:embed="rId32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5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1" grpId="0"/>
      <p:bldP spid="12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109"/>
            <a:ext cx="10515600" cy="557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Quotient filter 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5AF48-CB5A-9978-EB1F-EEF91CF2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23" y="1462670"/>
            <a:ext cx="5996398" cy="5123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302" y="2233153"/>
                <a:ext cx="5267796" cy="4465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Example of linear probing for quotient filter </a:t>
                </a:r>
              </a:p>
              <a:p>
                <a:r>
                  <a:rPr lang="en-US" sz="2400" b="1" dirty="0"/>
                  <a:t>State 1</a:t>
                </a:r>
                <a:r>
                  <a:rPr lang="en-US" sz="2400" dirty="0"/>
                  <a:t>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6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400" dirty="0"/>
                  <a:t>to quotient filter </a:t>
                </a:r>
              </a:p>
              <a:p>
                <a:r>
                  <a:rPr lang="en-US" sz="2400" dirty="0"/>
                  <a:t>3 elements in </a:t>
                </a:r>
                <a:r>
                  <a:rPr lang="en-US" sz="2400" b="1" dirty="0"/>
                  <a:t>3 runs </a:t>
                </a:r>
                <a:r>
                  <a:rPr lang="en-US" sz="2400" dirty="0"/>
                  <a:t>and </a:t>
                </a:r>
                <a:r>
                  <a:rPr lang="en-US" sz="2400" b="1" dirty="0"/>
                  <a:t>3 clusters   </a:t>
                </a:r>
              </a:p>
              <a:p>
                <a:r>
                  <a:rPr lang="en-US" sz="2400" dirty="0"/>
                  <a:t>Set </a:t>
                </a:r>
                <a:r>
                  <a:rPr lang="en-US" sz="2400" b="1" dirty="0"/>
                  <a:t>is occupied </a:t>
                </a:r>
                <a:r>
                  <a:rPr lang="en-US" sz="2400" dirty="0"/>
                  <a:t>bit for each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02" y="2233153"/>
                <a:ext cx="5267796" cy="4465360"/>
              </a:xfrm>
              <a:prstGeom prst="rect">
                <a:avLst/>
              </a:prstGeom>
              <a:blipFill>
                <a:blip r:embed="rId4"/>
                <a:stretch>
                  <a:fillRect l="-1736" t="-1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3A5811E2-369D-6B60-DF95-0B2652ADC6E5}"/>
              </a:ext>
            </a:extLst>
          </p:cNvPr>
          <p:cNvSpPr/>
          <p:nvPr/>
        </p:nvSpPr>
        <p:spPr>
          <a:xfrm>
            <a:off x="6001623" y="2892446"/>
            <a:ext cx="767953" cy="4784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19F0F-A68C-484D-7582-7E244D106940}"/>
              </a:ext>
            </a:extLst>
          </p:cNvPr>
          <p:cNvSpPr txBox="1"/>
          <p:nvPr/>
        </p:nvSpPr>
        <p:spPr>
          <a:xfrm>
            <a:off x="6729098" y="6457473"/>
            <a:ext cx="469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Illustration from Wikipedia quotient filter 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214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B872A-0082-D237-24D3-5BDD4534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55" y="1444766"/>
            <a:ext cx="5996398" cy="5123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109"/>
            <a:ext cx="10515600" cy="557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Quotient filter 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0986" y="2233153"/>
                <a:ext cx="5267796" cy="4465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5100" dirty="0"/>
                  <a:t>Example of linear probing for quotient filter </a:t>
                </a:r>
              </a:p>
              <a:p>
                <a:r>
                  <a:rPr lang="en-US" sz="5100" b="1" dirty="0"/>
                  <a:t>State 2</a:t>
                </a:r>
                <a:r>
                  <a:rPr lang="en-US" sz="5100" dirty="0"/>
                  <a:t>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1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100" dirty="0"/>
                  <a:t> with different quotient, creating </a:t>
                </a:r>
                <a:r>
                  <a:rPr lang="en-US" sz="5100" b="1" dirty="0"/>
                  <a:t>hash collisions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100" dirty="0"/>
                  <a:t> has </a:t>
                </a:r>
                <a:r>
                  <a:rPr lang="en-US" sz="5100" b="1" dirty="0"/>
                  <a:t>is occupied </a:t>
                </a:r>
                <a:r>
                  <a:rPr lang="en-US" sz="5100" dirty="0"/>
                  <a:t>set, so prob one position to right to find slot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51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100" dirty="0"/>
                  <a:t> </a:t>
                </a:r>
                <a:r>
                  <a:rPr lang="en-US" sz="5100" b="1" dirty="0"/>
                  <a:t>continues run </a:t>
                </a:r>
                <a:r>
                  <a:rPr lang="en-US" sz="5100" dirty="0"/>
                  <a:t>so set </a:t>
                </a:r>
                <a:r>
                  <a:rPr lang="en-US" sz="5100" b="1" dirty="0"/>
                  <a:t>is occupied</a:t>
                </a:r>
                <a:r>
                  <a:rPr lang="en-US" sz="5100" dirty="0"/>
                  <a:t>, </a:t>
                </a:r>
                <a:r>
                  <a:rPr lang="en-US" sz="5100" b="1" dirty="0"/>
                  <a:t>is continuation </a:t>
                </a:r>
                <a:r>
                  <a:rPr lang="en-US" sz="5100" dirty="0"/>
                  <a:t>and </a:t>
                </a:r>
                <a:r>
                  <a:rPr lang="en-US" sz="5100" b="1" dirty="0"/>
                  <a:t>is shifted</a:t>
                </a:r>
                <a:r>
                  <a:rPr lang="en-US" sz="5100" dirty="0"/>
                  <a:t> bits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5100" dirty="0"/>
                  <a:t> slot </a:t>
                </a:r>
                <a:r>
                  <a:rPr lang="en-US" sz="5100" b="1" dirty="0"/>
                  <a:t>is occupied</a:t>
                </a:r>
                <a:r>
                  <a:rPr lang="en-US" sz="5100" dirty="0"/>
                  <a:t>, by previous run, so probe one position to right, start </a:t>
                </a:r>
                <a:r>
                  <a:rPr lang="en-US" sz="5100" b="1" dirty="0"/>
                  <a:t>new run in cluster</a:t>
                </a:r>
                <a:r>
                  <a:rPr lang="en-US" sz="5100" dirty="0"/>
                  <a:t> and set </a:t>
                </a:r>
                <a:r>
                  <a:rPr lang="en-US" sz="5100" b="1" dirty="0"/>
                  <a:t>is shifted </a:t>
                </a:r>
                <a:r>
                  <a:rPr lang="en-US" sz="5100" dirty="0"/>
                  <a:t>bit</a:t>
                </a:r>
                <a:endParaRPr lang="en-US" sz="5100" b="1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86" y="2233153"/>
                <a:ext cx="5267796" cy="4465360"/>
              </a:xfrm>
              <a:prstGeom prst="rect">
                <a:avLst/>
              </a:prstGeom>
              <a:blipFill>
                <a:blip r:embed="rId4"/>
                <a:stretch>
                  <a:fillRect l="-1734" t="-3138" r="-2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009D14F-5F80-7326-684F-9755610B5CE2}"/>
              </a:ext>
            </a:extLst>
          </p:cNvPr>
          <p:cNvSpPr/>
          <p:nvPr/>
        </p:nvSpPr>
        <p:spPr>
          <a:xfrm>
            <a:off x="5961145" y="4006313"/>
            <a:ext cx="767953" cy="4784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8A344-2FDA-4552-3C8B-B5104B4B98A4}"/>
              </a:ext>
            </a:extLst>
          </p:cNvPr>
          <p:cNvSpPr txBox="1"/>
          <p:nvPr/>
        </p:nvSpPr>
        <p:spPr>
          <a:xfrm>
            <a:off x="6729098" y="6457473"/>
            <a:ext cx="469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Illustration from Wikipedia quotient filter 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65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D71823-806F-92F0-A526-D5945355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23" y="1462670"/>
            <a:ext cx="5996398" cy="5123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109"/>
            <a:ext cx="10515600" cy="557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Quotient filter is memory and computationally efficient  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60" y="1716836"/>
                <a:ext cx="5532120" cy="50090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Example of linear probing for quotient filter </a:t>
                </a:r>
              </a:p>
              <a:p>
                <a:r>
                  <a:rPr lang="en-US" b="1" dirty="0"/>
                  <a:t>State 3</a:t>
                </a:r>
                <a:r>
                  <a:rPr lang="en-US" dirty="0"/>
                  <a:t>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to first run </a:t>
                </a:r>
              </a:p>
              <a:p>
                <a:pPr lvl="1"/>
                <a:r>
                  <a:rPr lang="en-US" dirty="0"/>
                  <a:t>Is occupied bit is unset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Recursive linear probing </a:t>
                </a:r>
                <a:r>
                  <a:rPr lang="en-US" dirty="0"/>
                  <a:t>shifts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to right, and all are now in </a:t>
                </a:r>
                <a:r>
                  <a:rPr lang="en-US" b="1" dirty="0"/>
                  <a:t>same cluster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now in </a:t>
                </a:r>
                <a:r>
                  <a:rPr lang="en-US" b="1" dirty="0"/>
                  <a:t>first of cluster and run </a:t>
                </a:r>
                <a:r>
                  <a:rPr lang="en-US" dirty="0"/>
                  <a:t>with </a:t>
                </a:r>
                <a:r>
                  <a:rPr lang="en-US" b="1" dirty="0"/>
                  <a:t>is occupied </a:t>
                </a:r>
                <a:r>
                  <a:rPr lang="en-US" dirty="0"/>
                  <a:t>bit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one run</a:t>
                </a:r>
              </a:p>
              <a:p>
                <a:pPr lvl="1"/>
                <a:r>
                  <a:rPr lang="en-US" dirty="0"/>
                  <a:t>Set status bits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991E4A4-9693-2724-DED8-73197909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" y="1716836"/>
                <a:ext cx="5532120" cy="5009083"/>
              </a:xfrm>
              <a:prstGeom prst="rect">
                <a:avLst/>
              </a:prstGeom>
              <a:blipFill>
                <a:blip r:embed="rId4"/>
                <a:stretch>
                  <a:fillRect l="-2203" t="-2071" r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C014049-B347-5630-86DF-BD1FBFF834C1}"/>
              </a:ext>
            </a:extLst>
          </p:cNvPr>
          <p:cNvSpPr/>
          <p:nvPr/>
        </p:nvSpPr>
        <p:spPr>
          <a:xfrm>
            <a:off x="5989809" y="5156097"/>
            <a:ext cx="767953" cy="4784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D9A79-5BA3-E778-D1FC-7B84AC69FE62}"/>
              </a:ext>
            </a:extLst>
          </p:cNvPr>
          <p:cNvSpPr txBox="1"/>
          <p:nvPr/>
        </p:nvSpPr>
        <p:spPr>
          <a:xfrm>
            <a:off x="6729098" y="6457473"/>
            <a:ext cx="469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Illustration from Wikipedia quotient filter 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0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5533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Merging</a:t>
            </a:r>
            <a:r>
              <a:rPr lang="en-US" dirty="0"/>
              <a:t> and </a:t>
            </a:r>
            <a:r>
              <a:rPr lang="en-US" b="1" dirty="0"/>
              <a:t>resizing</a:t>
            </a:r>
            <a:r>
              <a:rPr lang="en-US" dirty="0"/>
              <a:t> the quotient filter</a:t>
            </a:r>
          </a:p>
          <a:p>
            <a:r>
              <a:rPr lang="en-US" dirty="0"/>
              <a:t>Quotient filters can be merged by adding remainders of one filter to the bins defined by the quotients of another filter </a:t>
            </a:r>
          </a:p>
          <a:p>
            <a:pPr lvl="1"/>
            <a:r>
              <a:rPr lang="en-US" dirty="0"/>
              <a:t>Merging filters allows simple aggregation    </a:t>
            </a:r>
          </a:p>
          <a:p>
            <a:pPr lvl="1"/>
            <a:r>
              <a:rPr lang="en-US" dirty="0"/>
              <a:t>Quotients must have same number of bits, or can resize, so quotients match</a:t>
            </a:r>
          </a:p>
          <a:p>
            <a:pPr lvl="1"/>
            <a:r>
              <a:rPr lang="en-US" dirty="0"/>
              <a:t>Need to ensure table is large enough to prevent quotient (hash) collisions.    </a:t>
            </a:r>
          </a:p>
          <a:p>
            <a:r>
              <a:rPr lang="en-US" dirty="0"/>
              <a:t>Merging filters is useful for aggregation over multiple time periods </a:t>
            </a:r>
          </a:p>
          <a:p>
            <a:r>
              <a:rPr lang="en-US" dirty="0"/>
              <a:t>Can easily double the size of a quotient filter   </a:t>
            </a:r>
          </a:p>
          <a:p>
            <a:pPr lvl="1"/>
            <a:r>
              <a:rPr lang="en-US" dirty="0"/>
              <a:t>Most significant bit of reminder becomes least significant bit of quotient</a:t>
            </a:r>
          </a:p>
          <a:p>
            <a:pPr lvl="1"/>
            <a:r>
              <a:rPr lang="en-US" dirty="0"/>
              <a:t>Adding a bit to the quotient doubles the size of the filter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Filtering Event Data </a:t>
            </a:r>
          </a:p>
        </p:txBody>
      </p:sp>
    </p:spTree>
    <p:extLst>
      <p:ext uri="{BB962C8B-B14F-4D97-AF65-F5344CB8AC3E}">
        <p14:creationId xmlns:p14="http://schemas.microsoft.com/office/powerpoint/2010/main" val="324426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B873-6452-3E12-8DDE-DC1C3E32E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BA00-C360-948D-43F5-D09B93CD3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Counting Discrete Events</a:t>
            </a:r>
          </a:p>
        </p:txBody>
      </p:sp>
    </p:spTree>
    <p:extLst>
      <p:ext uri="{BB962C8B-B14F-4D97-AF65-F5344CB8AC3E}">
        <p14:creationId xmlns:p14="http://schemas.microsoft.com/office/powerpoint/2010/main" val="344921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Difficulties with streaming analytics      </a:t>
            </a:r>
            <a:endParaRPr lang="en-US" b="1" dirty="0"/>
          </a:p>
          <a:p>
            <a:r>
              <a:rPr lang="en-US" dirty="0"/>
              <a:t>Data volumes can be massive  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Example – Large scale    </a:t>
            </a:r>
          </a:p>
          <a:p>
            <a:pPr lvl="1"/>
            <a:r>
              <a:rPr lang="en-US" dirty="0"/>
              <a:t>Power generation company with 10</a:t>
            </a:r>
            <a:r>
              <a:rPr lang="en-US" baseline="30000" dirty="0"/>
              <a:t>6</a:t>
            </a:r>
            <a:r>
              <a:rPr lang="en-US" dirty="0"/>
              <a:t> solar panels and inverters      </a:t>
            </a:r>
          </a:p>
          <a:p>
            <a:pPr lvl="1"/>
            <a:r>
              <a:rPr lang="en-US" dirty="0"/>
              <a:t>5 sensors with 4 bytes per sensor every 10 </a:t>
            </a:r>
            <a:r>
              <a:rPr lang="en-US" dirty="0" err="1"/>
              <a:t>ms</a:t>
            </a:r>
            <a:r>
              <a:rPr lang="en-US" dirty="0"/>
              <a:t> per inverter  </a:t>
            </a:r>
          </a:p>
          <a:p>
            <a:pPr lvl="1"/>
            <a:r>
              <a:rPr lang="en-US" dirty="0"/>
              <a:t>1,7 x 10</a:t>
            </a:r>
            <a:r>
              <a:rPr lang="en-US" baseline="30000" dirty="0"/>
              <a:t>9</a:t>
            </a:r>
            <a:r>
              <a:rPr lang="en-US" dirty="0"/>
              <a:t>  bytes per inverter per day   </a:t>
            </a:r>
          </a:p>
          <a:p>
            <a:pPr lvl="1"/>
            <a:r>
              <a:rPr lang="en-US" dirty="0"/>
              <a:t>1.7 x 10</a:t>
            </a:r>
            <a:r>
              <a:rPr lang="en-US" baseline="30000" dirty="0"/>
              <a:t>15</a:t>
            </a:r>
            <a:r>
              <a:rPr lang="en-US" dirty="0"/>
              <a:t> bytes total per day = 1700 petabytes</a:t>
            </a:r>
          </a:p>
          <a:p>
            <a:r>
              <a:rPr lang="en-US" dirty="0"/>
              <a:t>Network bandwidth is limited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3854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847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applications of large-scale event counting</a:t>
            </a:r>
          </a:p>
          <a:p>
            <a:r>
              <a:rPr lang="en-US" dirty="0"/>
              <a:t>Events can be counted offline or online </a:t>
            </a:r>
          </a:p>
          <a:p>
            <a:pPr lvl="1"/>
            <a:r>
              <a:rPr lang="en-US" dirty="0"/>
              <a:t>Counting events by scanning massive databases offline   </a:t>
            </a:r>
          </a:p>
          <a:p>
            <a:pPr lvl="1"/>
            <a:r>
              <a:rPr lang="en-US" dirty="0"/>
              <a:t>Counting events in streams in time windows</a:t>
            </a:r>
          </a:p>
          <a:p>
            <a:r>
              <a:rPr lang="en-US" dirty="0"/>
              <a:t>Applications   </a:t>
            </a:r>
          </a:p>
          <a:p>
            <a:pPr lvl="1"/>
            <a:r>
              <a:rPr lang="en-US" dirty="0"/>
              <a:t>Count vehicles in highway sensors    </a:t>
            </a:r>
          </a:p>
          <a:p>
            <a:pPr lvl="1"/>
            <a:r>
              <a:rPr lang="en-US" dirty="0"/>
              <a:t>Count trade volume in capital markets </a:t>
            </a:r>
          </a:p>
          <a:p>
            <a:pPr lvl="1"/>
            <a:r>
              <a:rPr lang="en-US" dirty="0"/>
              <a:t>Counts of packets to manage capacity or find suspicious activity in networks </a:t>
            </a:r>
          </a:p>
          <a:p>
            <a:pPr lvl="1"/>
            <a:r>
              <a:rPr lang="en-US" dirty="0"/>
              <a:t>Counts of transactions to find fraudulent activity   </a:t>
            </a:r>
          </a:p>
          <a:p>
            <a:pPr lvl="1"/>
            <a:r>
              <a:rPr lang="en-US" dirty="0"/>
              <a:t>Counts from wearable technology</a:t>
            </a:r>
          </a:p>
          <a:p>
            <a:pPr lvl="1"/>
            <a:r>
              <a:rPr lang="en-US" dirty="0"/>
              <a:t>……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422122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2147F-41EC-1745-8313-17355B0B0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B63561-4146-D654-4F4B-97AB97EBDD23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filtering, sampling and sketching 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C19928F-64D1-BC33-4B6C-7D987C4A2408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E4071-E356-9ADB-9B8A-CED7D71AB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C3C0CF-1E68-E3D6-544D-0FC5A1AD852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7C1FD3E-B0E9-90DC-CEDC-F4950BBD5458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92CF76C6-179B-85E9-825E-3FD47F82C282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C3231CBD-3542-B258-2B50-DFCFDFC251F6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D3123E-8F11-32CF-5672-DA818A1E8828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CE5F414-CA27-917A-3061-F94BB0FDF1E6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E01BCE-3D0C-AC2F-DE2C-D5677E29C1A7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CB35D8-7A6F-D007-E9D4-CC39D6C605C8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FD13DE-7021-1C4B-92C0-C221E8BADB56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1E618BB7-4A29-1D20-AC44-1B70C58D4BA2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884B5-F1CC-1309-7E92-E69E5DA8E11B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7D842E-4B8B-3837-DEDE-09FE836A8996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B4B3E7-ED9E-5593-DCF7-F16A0871EA69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637F55B-9D0B-45BB-9B3B-8204B8FFA9F4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31A2C5F-38D8-B2B2-A12B-748D55268139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D54E2C-9608-5D05-DD11-0CA80FF20A90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2B0E93-3943-953C-B3F2-B96F683FDA59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9CD74E-07A6-37AD-414A-53DEFE9D54F9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64A167-B926-98E1-4E5A-9B5DD7FED225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4A346A-AD98-3106-B5B7-0AA9C51A58E9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BFCE92-CD45-1F2E-BAC3-3D5664421EEC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29F56F-C3B7-87DD-BED0-7AB4923F3488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29F56F-C3B7-87DD-BED0-7AB4923F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6E6E6B44-3FC1-9008-08D6-3DD1C7C55563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1E0218-3F41-7C13-5390-73A8DC83519C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8EECDF-E457-621F-FD3F-713EA0EF80D1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2F6063-6991-2858-3611-9A080A4A5E6E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D28109-E642-4689-F507-1CF4266FB4A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F9EF-56D5-B3E5-CD7C-A66F827BD708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1CAB4C-F072-CC56-89FB-1AF72DFB2C8A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B641CD-1957-A7FD-0DAB-DE0776A03237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DADC93-C2D6-AB84-AA03-6D048B54CE10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7F65591-3037-33B3-7B54-2A1765DEF08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E7D02E5-6303-25E3-0928-42F96D47ECB7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84A2591-29C2-7E5D-1A4A-8B1BFE4DAAF6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2906AC-9F1D-E9C0-AB5F-C339A0A2D955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0218A8-51CE-A713-CA90-8F2111EB0327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2A95F1-52C0-9583-7C69-41A44F70DD6F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1F6F2C-8680-4682-07B9-A73049FC5508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090DB8-78A8-4FFE-B4CA-1B58E8C646FD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Streams can be filtered 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E42AA9-2217-0BE4-9DF5-5BAC09302A05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F3C5B9-4BC8-FE5A-9D36-4FF77AE5C2F9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E17356-02A5-5A9C-DA41-A052207E81D5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F18C9F-74FA-247A-75D7-99FF178138FE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36079-8E59-DDD0-B06B-679271349A28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8F89D1-355A-3F18-1B02-4A04FAA114A8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57E3301-4B16-54CC-7667-81997F867D15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BAEE4C-A2B8-A0A4-1F12-1043A76D7EB8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223B7C-EEF5-53F3-3BB2-26DA92581E11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DDF9A6-A30D-A4F5-ED6F-FC4FDE4CE2D0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15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algorithm efficiently counts events  </a:t>
            </a:r>
            <a:endParaRPr lang="en-US" b="1" dirty="0"/>
          </a:p>
          <a:p>
            <a:r>
              <a:rPr lang="en-US" dirty="0"/>
              <a:t>A full count table needs an entry for every possible event identifier   </a:t>
            </a:r>
          </a:p>
          <a:p>
            <a:pPr lvl="1"/>
            <a:r>
              <a:rPr lang="en-US" dirty="0"/>
              <a:t>Size is unbounded</a:t>
            </a:r>
          </a:p>
          <a:p>
            <a:pPr lvl="1"/>
            <a:r>
              <a:rPr lang="en-US" dirty="0"/>
              <a:t>Unmanageable for large event set</a:t>
            </a:r>
          </a:p>
          <a:p>
            <a:r>
              <a:rPr lang="en-US" dirty="0"/>
              <a:t>We need a better approach!    </a:t>
            </a:r>
          </a:p>
          <a:p>
            <a:r>
              <a:rPr lang="en-US" dirty="0"/>
              <a:t>A </a:t>
            </a:r>
            <a:r>
              <a:rPr lang="en-US" b="1" dirty="0"/>
              <a:t>sketch</a:t>
            </a:r>
            <a:r>
              <a:rPr lang="en-US" dirty="0"/>
              <a:t> is a minimal (approximate) representation of a data structure   </a:t>
            </a:r>
          </a:p>
          <a:p>
            <a:r>
              <a:rPr lang="en-US" dirty="0"/>
              <a:t>Create a </a:t>
            </a:r>
            <a:r>
              <a:rPr lang="en-US" b="1" dirty="0"/>
              <a:t>sketch</a:t>
            </a:r>
            <a:r>
              <a:rPr lang="en-US" dirty="0"/>
              <a:t> of the counts using hash functions    </a:t>
            </a:r>
          </a:p>
          <a:p>
            <a:pPr lvl="1"/>
            <a:r>
              <a:rPr lang="en-US" b="1" dirty="0"/>
              <a:t>Count is approximated </a:t>
            </a:r>
            <a:r>
              <a:rPr lang="en-US" dirty="0"/>
              <a:t>by the sketch   </a:t>
            </a:r>
          </a:p>
          <a:p>
            <a:pPr lvl="1"/>
            <a:r>
              <a:rPr lang="en-US" dirty="0"/>
              <a:t>Data structure is of </a:t>
            </a:r>
            <a:r>
              <a:rPr lang="en-US" b="1" dirty="0"/>
              <a:t>fixed compact size</a:t>
            </a:r>
            <a:r>
              <a:rPr lang="en-US" dirty="0"/>
              <a:t>!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87039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214377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compact 2-dimensional data structure</a:t>
            </a:r>
          </a:p>
          <a:p>
            <a:r>
              <a:rPr lang="en-US" dirty="0"/>
              <a:t>Depth, </a:t>
            </a:r>
            <a:r>
              <a:rPr lang="en-US" i="1" dirty="0"/>
              <a:t>d</a:t>
            </a:r>
            <a:r>
              <a:rPr lang="en-US" dirty="0"/>
              <a:t>, hash functions, typically 10s </a:t>
            </a:r>
          </a:p>
          <a:p>
            <a:r>
              <a:rPr lang="en-US" dirty="0"/>
              <a:t>Width, </a:t>
            </a:r>
            <a:r>
              <a:rPr lang="en-US" i="1" dirty="0"/>
              <a:t>w</a:t>
            </a:r>
            <a:r>
              <a:rPr lang="en-US" dirty="0"/>
              <a:t>, buckets, typically 1000s   </a:t>
            </a:r>
            <a:endParaRPr lang="en-US" b="1" dirty="0"/>
          </a:p>
          <a:p>
            <a:r>
              <a:rPr lang="en-US" dirty="0"/>
              <a:t>Compact data structure size leads to hash collisions  </a:t>
            </a:r>
          </a:p>
          <a:p>
            <a:pPr lvl="1"/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643145" y="4469405"/>
                <a:ext cx="1019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45" y="4469405"/>
                <a:ext cx="1019908" cy="461665"/>
              </a:xfrm>
              <a:prstGeom prst="rect">
                <a:avLst/>
              </a:prstGeom>
              <a:blipFill>
                <a:blip r:embed="rId2"/>
                <a:stretch>
                  <a:fillRect l="-179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643145" y="4919690"/>
                <a:ext cx="1019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45" y="4919690"/>
                <a:ext cx="1019908" cy="461665"/>
              </a:xfrm>
              <a:prstGeom prst="rect">
                <a:avLst/>
              </a:prstGeom>
              <a:blipFill>
                <a:blip r:embed="rId3"/>
                <a:stretch>
                  <a:fillRect l="-179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643145" y="5369975"/>
                <a:ext cx="1019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45" y="5369975"/>
                <a:ext cx="1019908" cy="461665"/>
              </a:xfrm>
              <a:prstGeom prst="rect">
                <a:avLst/>
              </a:prstGeom>
              <a:blipFill>
                <a:blip r:embed="rId4"/>
                <a:stretch>
                  <a:fillRect l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643145" y="5820260"/>
                <a:ext cx="1019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45" y="5820260"/>
                <a:ext cx="1019908" cy="461665"/>
              </a:xfrm>
              <a:prstGeom prst="rect">
                <a:avLst/>
              </a:prstGeom>
              <a:blipFill>
                <a:blip r:embed="rId5"/>
                <a:stretch>
                  <a:fillRect l="-1796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43086"/>
              </p:ext>
            </p:extLst>
          </p:nvPr>
        </p:nvGraphicFramePr>
        <p:xfrm>
          <a:off x="3770514" y="4082544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FA28E64-333A-4387-E5FC-A77C30999DFB}"/>
              </a:ext>
            </a:extLst>
          </p:cNvPr>
          <p:cNvSpPr txBox="1"/>
          <p:nvPr/>
        </p:nvSpPr>
        <p:spPr>
          <a:xfrm>
            <a:off x="357144" y="5000643"/>
            <a:ext cx="198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Depth, </a:t>
            </a:r>
            <a:r>
              <a:rPr lang="en-US" sz="2400" i="1" dirty="0"/>
              <a:t>d</a:t>
            </a:r>
            <a:r>
              <a:rPr lang="en-US" sz="2400" dirty="0"/>
              <a:t>, hash functions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DA85E0-978C-52BE-6CB8-1A7D33E9ABF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350675" y="4456796"/>
            <a:ext cx="0" cy="543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B0DD11-C18A-F999-3D58-7F2EDEBFBFEF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0675" y="5831640"/>
            <a:ext cx="6351" cy="5369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F213C9-E40A-FC07-2914-3F1523E740F4}"/>
              </a:ext>
            </a:extLst>
          </p:cNvPr>
          <p:cNvSpPr txBox="1"/>
          <p:nvPr/>
        </p:nvSpPr>
        <p:spPr>
          <a:xfrm>
            <a:off x="6565979" y="3544791"/>
            <a:ext cx="25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Width, </a:t>
            </a:r>
            <a:r>
              <a:rPr lang="en-US" sz="2400" i="1" dirty="0"/>
              <a:t>w</a:t>
            </a:r>
            <a:r>
              <a:rPr lang="en-US" sz="2400" dirty="0"/>
              <a:t>, buckets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A2D7EF-2029-3900-DF49-6F0BF05A8D0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9103048" y="3775624"/>
            <a:ext cx="2795466" cy="1233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F951D2-E896-1262-1904-D73C4F8B6DB2}"/>
              </a:ext>
            </a:extLst>
          </p:cNvPr>
          <p:cNvCxnSpPr>
            <a:cxnSpLocks/>
          </p:cNvCxnSpPr>
          <p:nvPr/>
        </p:nvCxnSpPr>
        <p:spPr>
          <a:xfrm flipH="1" flipV="1">
            <a:off x="3770514" y="3775623"/>
            <a:ext cx="2676769" cy="61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68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5" grpId="0"/>
      <p:bldP spid="2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algorithm efficiently counts events  </a:t>
            </a:r>
            <a:endParaRPr lang="en-US" b="1" dirty="0"/>
          </a:p>
          <a:p>
            <a:r>
              <a:rPr lang="en-US" dirty="0"/>
              <a:t>A sketch is a minimal (approximate) representation of a data structure   </a:t>
            </a:r>
          </a:p>
          <a:p>
            <a:r>
              <a:rPr lang="en-US" dirty="0"/>
              <a:t>The count-min-sketch algorithm uses </a:t>
            </a:r>
            <a:r>
              <a:rPr lang="en-US" b="1" dirty="0"/>
              <a:t>probabilistic sampling  </a:t>
            </a:r>
          </a:p>
          <a:p>
            <a:r>
              <a:rPr lang="en-US" dirty="0"/>
              <a:t>Counts of events are added to the hash buckets in the sketch data structure</a:t>
            </a:r>
          </a:p>
          <a:p>
            <a:r>
              <a:rPr lang="en-US" dirty="0"/>
              <a:t>If no hash collisions, event counts in buckets for event identifier are exact</a:t>
            </a:r>
          </a:p>
          <a:p>
            <a:r>
              <a:rPr lang="en-US" dirty="0"/>
              <a:t>With inevitable </a:t>
            </a:r>
            <a:r>
              <a:rPr lang="en-US" b="1" dirty="0"/>
              <a:t>hash collisions use minimum count </a:t>
            </a:r>
            <a:r>
              <a:rPr lang="en-US" dirty="0"/>
              <a:t>in the hash buckets for the event identifier  </a:t>
            </a:r>
          </a:p>
          <a:p>
            <a:pPr lvl="1"/>
            <a:r>
              <a:rPr lang="en-US" dirty="0"/>
              <a:t>Never get an under-count</a:t>
            </a:r>
          </a:p>
          <a:p>
            <a:pPr lvl="1"/>
            <a:r>
              <a:rPr lang="en-US" dirty="0"/>
              <a:t>Get over-count with some probability 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352672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19282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2-dimensional data structure   </a:t>
            </a:r>
            <a:endParaRPr lang="en-US" b="1" dirty="0"/>
          </a:p>
          <a:p>
            <a:r>
              <a:rPr lang="en-US" dirty="0"/>
              <a:t>Example, count events u, v, w, x, y</a:t>
            </a:r>
          </a:p>
          <a:p>
            <a:r>
              <a:rPr lang="en-US" dirty="0"/>
              <a:t>Event is tuple, </a:t>
            </a:r>
            <a:r>
              <a:rPr lang="en-US" i="1" dirty="0"/>
              <a:t>(identifier, occurrences) </a:t>
            </a:r>
          </a:p>
          <a:p>
            <a:r>
              <a:rPr lang="en-US" b="1" dirty="0"/>
              <a:t>Event </a:t>
            </a:r>
            <a:r>
              <a:rPr lang="en-US" b="1" i="1" dirty="0"/>
              <a:t>(u,1)</a:t>
            </a:r>
            <a:r>
              <a:rPr lang="en-US" dirty="0"/>
              <a:t>, add 1 to buckets indexed by hash functions for key </a:t>
            </a:r>
            <a:r>
              <a:rPr lang="en-US" i="1" dirty="0"/>
              <a:t>u</a:t>
            </a:r>
            <a:r>
              <a:rPr lang="en-US" dirty="0"/>
              <a:t>  </a:t>
            </a:r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12917"/>
              </p:ext>
            </p:extLst>
          </p:nvPr>
        </p:nvGraphicFramePr>
        <p:xfrm>
          <a:off x="3823677" y="3604847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74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7"/>
            <a:ext cx="10515600" cy="2216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2-dimensional data structure   </a:t>
            </a:r>
            <a:endParaRPr lang="en-US" b="1" dirty="0"/>
          </a:p>
          <a:p>
            <a:r>
              <a:rPr lang="en-US" dirty="0"/>
              <a:t>Example, count events u, v, w, x, y</a:t>
            </a:r>
          </a:p>
          <a:p>
            <a:r>
              <a:rPr lang="en-US" dirty="0"/>
              <a:t>Event is tuple, (identifier, occurrences) </a:t>
            </a:r>
          </a:p>
          <a:p>
            <a:r>
              <a:rPr lang="en-US" b="1" dirty="0"/>
              <a:t>Event (v,2)</a:t>
            </a:r>
            <a:r>
              <a:rPr lang="en-US" dirty="0"/>
              <a:t>, add 2 to buckets indexed by hash functions, hash collision</a:t>
            </a:r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93742"/>
              </p:ext>
            </p:extLst>
          </p:nvPr>
        </p:nvGraphicFramePr>
        <p:xfrm>
          <a:off x="3823677" y="3604847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771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19282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2-dimensional data structure   </a:t>
            </a:r>
            <a:endParaRPr lang="en-US" b="1" dirty="0"/>
          </a:p>
          <a:p>
            <a:r>
              <a:rPr lang="en-US" dirty="0"/>
              <a:t>Example, count events u, v, w, x, y</a:t>
            </a:r>
          </a:p>
          <a:p>
            <a:r>
              <a:rPr lang="en-US" dirty="0"/>
              <a:t>Event is tuple, (identifier, occurrences) </a:t>
            </a:r>
          </a:p>
          <a:p>
            <a:r>
              <a:rPr lang="en-US" b="1" dirty="0"/>
              <a:t>Event (w,1)</a:t>
            </a:r>
            <a:r>
              <a:rPr lang="en-US" dirty="0"/>
              <a:t>, add 1 to buckets, hash collision </a:t>
            </a:r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172519"/>
              </p:ext>
            </p:extLst>
          </p:nvPr>
        </p:nvGraphicFramePr>
        <p:xfrm>
          <a:off x="3823677" y="3604847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3763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19282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2-dimensional data structure   </a:t>
            </a:r>
            <a:endParaRPr lang="en-US" b="1" dirty="0"/>
          </a:p>
          <a:p>
            <a:r>
              <a:rPr lang="en-US" dirty="0"/>
              <a:t>Example, count events u, v, w, x, y</a:t>
            </a:r>
          </a:p>
          <a:p>
            <a:r>
              <a:rPr lang="en-US" dirty="0"/>
              <a:t>Event is tuple, (identifier, occurrences) </a:t>
            </a:r>
          </a:p>
          <a:p>
            <a:r>
              <a:rPr lang="en-US" b="1" dirty="0"/>
              <a:t>Event (x,3)</a:t>
            </a:r>
            <a:r>
              <a:rPr lang="en-US" dirty="0"/>
              <a:t>, add 3 to buckets, multiple hash collisions </a:t>
            </a:r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19368"/>
              </p:ext>
            </p:extLst>
          </p:nvPr>
        </p:nvGraphicFramePr>
        <p:xfrm>
          <a:off x="3823677" y="3604847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3459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19282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Count-min-sketch</a:t>
            </a:r>
            <a:r>
              <a:rPr lang="en-US" dirty="0"/>
              <a:t> employs a 2-dimensional data structure   </a:t>
            </a:r>
            <a:endParaRPr lang="en-US" b="1" dirty="0"/>
          </a:p>
          <a:p>
            <a:r>
              <a:rPr lang="en-US" dirty="0"/>
              <a:t>Example, count events u, v, w, x, y</a:t>
            </a:r>
          </a:p>
          <a:p>
            <a:r>
              <a:rPr lang="en-US" dirty="0"/>
              <a:t>Event is tuple, (identifier, occurrences) </a:t>
            </a:r>
          </a:p>
          <a:p>
            <a:r>
              <a:rPr lang="en-US" b="1" dirty="0"/>
              <a:t>Event (y,2)</a:t>
            </a:r>
            <a:r>
              <a:rPr lang="en-US" dirty="0"/>
              <a:t>, add 2 to buckets, hash collision </a:t>
            </a:r>
            <a:endParaRPr lang="en-US" dirty="0"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3991708"/>
                <a:ext cx="1670540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7" y="4441993"/>
                <a:ext cx="1670540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6" y="4892278"/>
                <a:ext cx="1670540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75" y="5342563"/>
                <a:ext cx="1670541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741995"/>
              </p:ext>
            </p:extLst>
          </p:nvPr>
        </p:nvGraphicFramePr>
        <p:xfrm>
          <a:off x="3823677" y="3604847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494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21812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6777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3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Difficulties with streaming analytics      </a:t>
            </a:r>
            <a:endParaRPr lang="en-US" b="1" dirty="0"/>
          </a:p>
          <a:p>
            <a:r>
              <a:rPr lang="en-US" dirty="0"/>
              <a:t>Streams are </a:t>
            </a:r>
            <a:r>
              <a:rPr lang="en-US" b="1" dirty="0"/>
              <a:t>infinite </a:t>
            </a:r>
            <a:r>
              <a:rPr lang="en-US" dirty="0"/>
              <a:t>with unlimited data volume</a:t>
            </a:r>
          </a:p>
          <a:p>
            <a:r>
              <a:rPr lang="en-US" dirty="0"/>
              <a:t>Results must be updated as new values arrive   </a:t>
            </a:r>
          </a:p>
          <a:p>
            <a:r>
              <a:rPr lang="en-US" dirty="0"/>
              <a:t>How to treat older values?  </a:t>
            </a:r>
          </a:p>
          <a:p>
            <a:pPr lvl="1"/>
            <a:r>
              <a:rPr lang="en-US" dirty="0"/>
              <a:t>How much should older values weight in the analytic results?  </a:t>
            </a:r>
          </a:p>
          <a:p>
            <a:pPr lvl="1"/>
            <a:r>
              <a:rPr lang="en-US" dirty="0"/>
              <a:t>How much storage capacity is required for the history?   </a:t>
            </a:r>
          </a:p>
          <a:p>
            <a:r>
              <a:rPr lang="en-US" dirty="0"/>
              <a:t>We can filter massive streams  </a:t>
            </a:r>
          </a:p>
          <a:p>
            <a:pPr lvl="1"/>
            <a:r>
              <a:rPr lang="en-US" dirty="0"/>
              <a:t>Reduce volume of stream data for processing   </a:t>
            </a:r>
          </a:p>
          <a:p>
            <a:pPr lvl="1"/>
            <a:r>
              <a:rPr lang="en-US" dirty="0"/>
              <a:t>Use filtered values to update analytics      </a:t>
            </a:r>
          </a:p>
          <a:p>
            <a:r>
              <a:rPr lang="en-US" dirty="0"/>
              <a:t>Idea: compute and store only summary statistics?  </a:t>
            </a:r>
          </a:p>
          <a:p>
            <a:pPr lvl="1"/>
            <a:r>
              <a:rPr lang="en-US" dirty="0"/>
              <a:t>Massive reduction in volume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4074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17230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Best estimate of count is </a:t>
            </a:r>
            <a:r>
              <a:rPr lang="en-US" b="1" dirty="0"/>
              <a:t>minimum of counts in buckets </a:t>
            </a:r>
            <a:r>
              <a:rPr lang="en-US" dirty="0"/>
              <a:t>of sketch data structure </a:t>
            </a:r>
          </a:p>
          <a:p>
            <a:r>
              <a:rPr lang="en-US" dirty="0"/>
              <a:t>Count-min-sketch algorithm finds upper bound on count</a:t>
            </a:r>
          </a:p>
          <a:p>
            <a:r>
              <a:rPr lang="en-US" b="1" dirty="0"/>
              <a:t>Actual count may be less than estimate</a:t>
            </a:r>
            <a:r>
              <a:rPr lang="en-US" dirty="0"/>
              <a:t>, </a:t>
            </a:r>
            <a:r>
              <a:rPr lang="en-US" b="1" dirty="0"/>
              <a:t>never greater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/>
              <p:nvPr/>
            </p:nvSpPr>
            <p:spPr>
              <a:xfrm>
                <a:off x="3206262" y="3587262"/>
                <a:ext cx="509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83E69D-DC0B-489F-12B2-55C3BC54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62" y="3587262"/>
                <a:ext cx="509954" cy="461665"/>
              </a:xfrm>
              <a:prstGeom prst="rect">
                <a:avLst/>
              </a:prstGeom>
              <a:blipFill>
                <a:blip r:embed="rId2"/>
                <a:stretch>
                  <a:fillRect l="-119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/>
              <p:nvPr/>
            </p:nvSpPr>
            <p:spPr>
              <a:xfrm>
                <a:off x="3206261" y="4037547"/>
                <a:ext cx="509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330FF-7D8B-EB4A-83C7-6E422CD4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61" y="4037547"/>
                <a:ext cx="509955" cy="461665"/>
              </a:xfrm>
              <a:prstGeom prst="rect">
                <a:avLst/>
              </a:prstGeom>
              <a:blipFill>
                <a:blip r:embed="rId3"/>
                <a:stretch>
                  <a:fillRect l="-238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/>
              <p:nvPr/>
            </p:nvSpPr>
            <p:spPr>
              <a:xfrm>
                <a:off x="3206260" y="4487832"/>
                <a:ext cx="509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463B6E-DAD6-9FFC-2DAD-38ABE7788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60" y="4487832"/>
                <a:ext cx="509956" cy="461665"/>
              </a:xfrm>
              <a:prstGeom prst="rect">
                <a:avLst/>
              </a:prstGeom>
              <a:blipFill>
                <a:blip r:embed="rId4"/>
                <a:stretch>
                  <a:fillRect l="-238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/>
              <p:nvPr/>
            </p:nvSpPr>
            <p:spPr>
              <a:xfrm>
                <a:off x="3206259" y="4938117"/>
                <a:ext cx="5099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6DB07-CC93-6ADC-CE2E-28454D30D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59" y="4938117"/>
                <a:ext cx="509957" cy="461665"/>
              </a:xfrm>
              <a:prstGeom prst="rect">
                <a:avLst/>
              </a:prstGeom>
              <a:blipFill>
                <a:blip r:embed="rId5"/>
                <a:stretch>
                  <a:fillRect l="-238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61A3BD-4862-5A07-0286-5CF93765C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151747"/>
              </p:ext>
            </p:extLst>
          </p:nvPr>
        </p:nvGraphicFramePr>
        <p:xfrm>
          <a:off x="3823677" y="3200401"/>
          <a:ext cx="5080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8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3995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A970E8-543D-D81B-8ECB-BEA426900423}"/>
              </a:ext>
            </a:extLst>
          </p:cNvPr>
          <p:cNvSpPr txBox="1"/>
          <p:nvPr/>
        </p:nvSpPr>
        <p:spPr>
          <a:xfrm>
            <a:off x="1869831" y="5457218"/>
            <a:ext cx="181707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Min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8E08C-C114-CB33-0776-3D29E4A68C5F}"/>
              </a:ext>
            </a:extLst>
          </p:cNvPr>
          <p:cNvSpPr txBox="1"/>
          <p:nvPr/>
        </p:nvSpPr>
        <p:spPr>
          <a:xfrm>
            <a:off x="1869831" y="5939044"/>
            <a:ext cx="181707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Actual count</a:t>
            </a:r>
          </a:p>
        </p:txBody>
      </p:sp>
    </p:spTree>
    <p:extLst>
      <p:ext uri="{BB962C8B-B14F-4D97-AF65-F5344CB8AC3E}">
        <p14:creationId xmlns:p14="http://schemas.microsoft.com/office/powerpoint/2010/main" val="4007927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Count-min-sketch</a:t>
                </a:r>
                <a:r>
                  <a:rPr lang="en-US" dirty="0"/>
                  <a:t> algorithm employs probabilistic sampling</a:t>
                </a:r>
                <a:endParaRPr lang="en-US" b="1" dirty="0"/>
              </a:p>
              <a:p>
                <a:r>
                  <a:rPr lang="en-US" dirty="0"/>
                  <a:t>With inevitable </a:t>
                </a:r>
                <a:r>
                  <a:rPr lang="en-US" b="1" dirty="0"/>
                  <a:t>hash collisions use minimum count </a:t>
                </a:r>
                <a:r>
                  <a:rPr lang="en-US" dirty="0"/>
                  <a:t>in the hash buckets for the event identifier  </a:t>
                </a:r>
              </a:p>
              <a:p>
                <a:r>
                  <a:rPr lang="en-US" dirty="0"/>
                  <a:t>Over time window,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stream is comprised of event tuples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some probability,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bound the error,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total sum of frequencies in the stream, over time slot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29341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Count-min-sketch</a:t>
                </a:r>
                <a:r>
                  <a:rPr lang="en-US" dirty="0"/>
                  <a:t> algorithm employs probabilistic sampling</a:t>
                </a:r>
                <a:endParaRPr lang="en-US" b="1" dirty="0"/>
              </a:p>
              <a:p>
                <a:r>
                  <a:rPr lang="en-US" dirty="0"/>
                  <a:t>With some probability,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bound the error,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 desired error bound,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with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work out the required size of the data structure, given expected hash collisions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1400" dirty="0"/>
                  <a:t>Note, </a:t>
                </a:r>
                <a:r>
                  <a:rPr lang="en-US" sz="1400" dirty="0" err="1"/>
                  <a:t>Medjedovic</a:t>
                </a:r>
                <a:r>
                  <a:rPr lang="en-US" sz="1400" dirty="0"/>
                  <a:t>, et. al., 2022, appear to have these formulas reversed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  <a:blipFill>
                <a:blip r:embed="rId2"/>
                <a:stretch>
                  <a:fillRect l="-1217" t="-177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357643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Count-min-sketch</a:t>
                </a:r>
                <a:r>
                  <a:rPr lang="en-US" dirty="0"/>
                  <a:t> algorithm employs probabilistic sampling</a:t>
                </a:r>
                <a:endParaRPr lang="en-US" b="1" dirty="0"/>
              </a:p>
              <a:p>
                <a:r>
                  <a:rPr lang="en-US" dirty="0"/>
                  <a:t>With some probability,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bound the error,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 desired error bound,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with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work out the required size of the data structure, given expected hash collisions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Count-min-sketch has a trade-off between error and space requirement</a:t>
                </a:r>
              </a:p>
              <a:p>
                <a:r>
                  <a:rPr lang="en-US" dirty="0"/>
                  <a:t>For required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data structure requires memory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  <a:blipFill>
                <a:blip r:embed="rId2"/>
                <a:stretch>
                  <a:fillRect l="-1217" t="-2444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414832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Count-min-sketch</a:t>
                </a:r>
                <a:r>
                  <a:rPr lang="en-US" dirty="0"/>
                  <a:t> algorithm employs probabilistic sampling  </a:t>
                </a:r>
                <a:endParaRPr lang="en-US" b="1" dirty="0"/>
              </a:p>
              <a:p>
                <a:r>
                  <a:rPr lang="en-US" dirty="0"/>
                  <a:t>With some probability,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we can bound the error,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Notice that the upper bound on error is the product of the sum of total counts,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and the error fraction,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bound is probabilistic </a:t>
                </a:r>
              </a:p>
              <a:p>
                <a:pPr lvl="1"/>
                <a:r>
                  <a:rPr lang="en-US" dirty="0"/>
                  <a:t>Bound can be exceeded with probability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The worst-case error is unbonded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9095" y="1207969"/>
                <a:ext cx="10515600" cy="5485225"/>
              </a:xfrm>
              <a:blipFill>
                <a:blip r:embed="rId2"/>
                <a:stretch>
                  <a:fillRect l="-1217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167582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380E-E433-B8CE-6EDE-9509FF13A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79B3-2D60-349C-FC06-53C57EA3C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95" y="1207969"/>
            <a:ext cx="10515600" cy="5485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b="1" dirty="0"/>
              <a:t>merge </a:t>
            </a:r>
            <a:r>
              <a:rPr lang="en-US" dirty="0"/>
              <a:t>the sketches   </a:t>
            </a:r>
          </a:p>
          <a:p>
            <a:r>
              <a:rPr lang="en-US" b="1" dirty="0"/>
              <a:t>Mergeability</a:t>
            </a:r>
            <a:r>
              <a:rPr lang="en-US" dirty="0"/>
              <a:t> is a key property of sketches   </a:t>
            </a:r>
          </a:p>
          <a:p>
            <a:r>
              <a:rPr lang="en-US" dirty="0"/>
              <a:t>Examples of merging count min sketches: </a:t>
            </a:r>
          </a:p>
          <a:p>
            <a:pPr lvl="1"/>
            <a:r>
              <a:rPr lang="en-US" dirty="0"/>
              <a:t>Merge multiple sketches to represent longer time periods   </a:t>
            </a:r>
          </a:p>
          <a:p>
            <a:pPr lvl="1"/>
            <a:r>
              <a:rPr lang="en-US" dirty="0"/>
              <a:t>Merge sketches from several independent streams </a:t>
            </a:r>
          </a:p>
          <a:p>
            <a:r>
              <a:rPr lang="en-US" dirty="0"/>
              <a:t>Mergeable sketches allows parallel processing  </a:t>
            </a:r>
          </a:p>
          <a:p>
            <a:pPr lvl="1"/>
            <a:r>
              <a:rPr lang="en-US" dirty="0"/>
              <a:t>Process each stream independently</a:t>
            </a:r>
          </a:p>
          <a:p>
            <a:pPr lvl="1"/>
            <a:r>
              <a:rPr lang="en-US" dirty="0"/>
              <a:t>Process multiple sub-queries from a database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C7F496-08FA-6EFC-A18D-E845B7FAE3F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</p:spTree>
    <p:extLst>
      <p:ext uri="{BB962C8B-B14F-4D97-AF65-F5344CB8AC3E}">
        <p14:creationId xmlns:p14="http://schemas.microsoft.com/office/powerpoint/2010/main" val="345743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A25F-502C-9D20-786C-95DB8487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67316-178B-FAD9-A499-7145C1E54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95" y="1207970"/>
            <a:ext cx="10515600" cy="1679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</a:t>
            </a:r>
            <a:r>
              <a:rPr lang="en-US" b="1" dirty="0"/>
              <a:t>merge </a:t>
            </a:r>
            <a:r>
              <a:rPr lang="en-US" dirty="0"/>
              <a:t>the sketches   </a:t>
            </a:r>
          </a:p>
          <a:p>
            <a:r>
              <a:rPr lang="en-US" b="1" dirty="0"/>
              <a:t>Mergeability</a:t>
            </a:r>
            <a:r>
              <a:rPr lang="en-US" dirty="0"/>
              <a:t> is a key property of sketches   </a:t>
            </a:r>
          </a:p>
          <a:p>
            <a:r>
              <a:rPr lang="en-US" dirty="0"/>
              <a:t>Sketches of same dimensions merged by </a:t>
            </a:r>
            <a:r>
              <a:rPr lang="en-US" b="1" dirty="0"/>
              <a:t>summing elementwise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5618A6-30C9-3D7C-C714-D0E4136AB0E7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Events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56BEFA-9E19-6A81-2A18-182321086A6D}"/>
                  </a:ext>
                </a:extLst>
              </p:cNvPr>
              <p:cNvSpPr txBox="1"/>
              <p:nvPr/>
            </p:nvSpPr>
            <p:spPr>
              <a:xfrm>
                <a:off x="1427548" y="3448806"/>
                <a:ext cx="509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56BEFA-9E19-6A81-2A18-182321086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48" y="3448806"/>
                <a:ext cx="509954" cy="461665"/>
              </a:xfrm>
              <a:prstGeom prst="rect">
                <a:avLst/>
              </a:prstGeom>
              <a:blipFill>
                <a:blip r:embed="rId2"/>
                <a:stretch>
                  <a:fillRect l="-1190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2ED05B-F9ED-9495-331B-616FB42FA90E}"/>
                  </a:ext>
                </a:extLst>
              </p:cNvPr>
              <p:cNvSpPr txBox="1"/>
              <p:nvPr/>
            </p:nvSpPr>
            <p:spPr>
              <a:xfrm>
                <a:off x="1427547" y="3899091"/>
                <a:ext cx="509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2ED05B-F9ED-9495-331B-616FB42FA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47" y="3899091"/>
                <a:ext cx="509955" cy="461665"/>
              </a:xfrm>
              <a:prstGeom prst="rect">
                <a:avLst/>
              </a:prstGeom>
              <a:blipFill>
                <a:blip r:embed="rId3"/>
                <a:stretch>
                  <a:fillRect l="-2381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DA9F82-FDA9-7604-DD87-5CD9DC5002C3}"/>
                  </a:ext>
                </a:extLst>
              </p:cNvPr>
              <p:cNvSpPr txBox="1"/>
              <p:nvPr/>
            </p:nvSpPr>
            <p:spPr>
              <a:xfrm>
                <a:off x="1427546" y="4349376"/>
                <a:ext cx="509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DA9F82-FDA9-7604-DD87-5CD9DC500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46" y="4349376"/>
                <a:ext cx="509956" cy="461665"/>
              </a:xfrm>
              <a:prstGeom prst="rect">
                <a:avLst/>
              </a:prstGeom>
              <a:blipFill>
                <a:blip r:embed="rId4"/>
                <a:stretch>
                  <a:fillRect l="-238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F106D5-E26B-8C84-07C0-D739726FD3A5}"/>
                  </a:ext>
                </a:extLst>
              </p:cNvPr>
              <p:cNvSpPr txBox="1"/>
              <p:nvPr/>
            </p:nvSpPr>
            <p:spPr>
              <a:xfrm>
                <a:off x="1427545" y="4799661"/>
                <a:ext cx="5099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F106D5-E26B-8C84-07C0-D739726FD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45" y="4799661"/>
                <a:ext cx="509957" cy="461665"/>
              </a:xfrm>
              <a:prstGeom prst="rect">
                <a:avLst/>
              </a:prstGeom>
              <a:blipFill>
                <a:blip r:embed="rId5"/>
                <a:stretch>
                  <a:fillRect l="-238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CFAAB2-6379-AFAE-055C-791B02589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296399"/>
              </p:ext>
            </p:extLst>
          </p:nvPr>
        </p:nvGraphicFramePr>
        <p:xfrm>
          <a:off x="2044964" y="3061945"/>
          <a:ext cx="273727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54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02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696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FA2508D-6E64-8ED8-6DDD-2425BB21E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3071"/>
              </p:ext>
            </p:extLst>
          </p:nvPr>
        </p:nvGraphicFramePr>
        <p:xfrm>
          <a:off x="9333326" y="3020308"/>
          <a:ext cx="273727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54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8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399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141129-73B7-9EEE-3D58-A757A6DCAA6A}"/>
                  </a:ext>
                </a:extLst>
              </p:cNvPr>
              <p:cNvSpPr txBox="1"/>
              <p:nvPr/>
            </p:nvSpPr>
            <p:spPr>
              <a:xfrm>
                <a:off x="8799773" y="3429000"/>
                <a:ext cx="509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141129-73B7-9EEE-3D58-A757A6DCA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773" y="3429000"/>
                <a:ext cx="509954" cy="461665"/>
              </a:xfrm>
              <a:prstGeom prst="rect">
                <a:avLst/>
              </a:prstGeom>
              <a:blipFill>
                <a:blip r:embed="rId6"/>
                <a:stretch>
                  <a:fillRect l="-1205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E52075-C6D7-110B-0AAE-7C0D683C64DB}"/>
                  </a:ext>
                </a:extLst>
              </p:cNvPr>
              <p:cNvSpPr txBox="1"/>
              <p:nvPr/>
            </p:nvSpPr>
            <p:spPr>
              <a:xfrm>
                <a:off x="8799772" y="3879285"/>
                <a:ext cx="509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E52075-C6D7-110B-0AAE-7C0D683C6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772" y="3879285"/>
                <a:ext cx="509955" cy="461665"/>
              </a:xfrm>
              <a:prstGeom prst="rect">
                <a:avLst/>
              </a:prstGeom>
              <a:blipFill>
                <a:blip r:embed="rId7"/>
                <a:stretch>
                  <a:fillRect l="-24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96A772-E071-C8B5-F029-CFEFF5AC5AA9}"/>
                  </a:ext>
                </a:extLst>
              </p:cNvPr>
              <p:cNvSpPr txBox="1"/>
              <p:nvPr/>
            </p:nvSpPr>
            <p:spPr>
              <a:xfrm>
                <a:off x="8799771" y="4329570"/>
                <a:ext cx="5099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96A772-E071-C8B5-F029-CFEFF5AC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771" y="4329570"/>
                <a:ext cx="509956" cy="461665"/>
              </a:xfrm>
              <a:prstGeom prst="rect">
                <a:avLst/>
              </a:prstGeom>
              <a:blipFill>
                <a:blip r:embed="rId8"/>
                <a:stretch>
                  <a:fillRect l="-24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4B0EC-D2BB-DFC5-DEF1-7E55A7BC0DEF}"/>
                  </a:ext>
                </a:extLst>
              </p:cNvPr>
              <p:cNvSpPr txBox="1"/>
              <p:nvPr/>
            </p:nvSpPr>
            <p:spPr>
              <a:xfrm>
                <a:off x="8799770" y="4779855"/>
                <a:ext cx="5099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4B0EC-D2BB-DFC5-DEF1-7E55A7BC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770" y="4779855"/>
                <a:ext cx="509957" cy="461665"/>
              </a:xfrm>
              <a:prstGeom prst="rect">
                <a:avLst/>
              </a:prstGeom>
              <a:blipFill>
                <a:blip r:embed="rId9"/>
                <a:stretch>
                  <a:fillRect l="-24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002AAEF-CDA8-09E8-59DD-A3CF3E11282B}"/>
              </a:ext>
            </a:extLst>
          </p:cNvPr>
          <p:cNvSpPr txBox="1"/>
          <p:nvPr/>
        </p:nvSpPr>
        <p:spPr>
          <a:xfrm>
            <a:off x="174154" y="5360615"/>
            <a:ext cx="181707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Min count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9D9AE-82C6-BABB-4006-BB4D786D1A74}"/>
              </a:ext>
            </a:extLst>
          </p:cNvPr>
          <p:cNvSpPr txBox="1"/>
          <p:nvPr/>
        </p:nvSpPr>
        <p:spPr>
          <a:xfrm>
            <a:off x="174154" y="5842441"/>
            <a:ext cx="181707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Actual count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B5F119E-F135-DDA4-8A8C-8A31229CC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03778"/>
              </p:ext>
            </p:extLst>
          </p:nvPr>
        </p:nvGraphicFramePr>
        <p:xfrm>
          <a:off x="5496780" y="3061945"/>
          <a:ext cx="273727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54">
                  <a:extLst>
                    <a:ext uri="{9D8B030D-6E8A-4147-A177-3AD203B41FA5}">
                      <a16:colId xmlns:a16="http://schemas.microsoft.com/office/drawing/2014/main" val="345504184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4162763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688230340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3444775713"/>
                    </a:ext>
                  </a:extLst>
                </a:gridCol>
                <a:gridCol w="547454">
                  <a:extLst>
                    <a:ext uri="{9D8B030D-6E8A-4147-A177-3AD203B41FA5}">
                      <a16:colId xmlns:a16="http://schemas.microsoft.com/office/drawing/2014/main" val="17472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2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9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44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433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60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2ED1BC-9D06-ABEE-40D2-6D6B43BCB0A4}"/>
                  </a:ext>
                </a:extLst>
              </p:cNvPr>
              <p:cNvSpPr txBox="1"/>
              <p:nvPr/>
            </p:nvSpPr>
            <p:spPr>
              <a:xfrm>
                <a:off x="4884530" y="3879285"/>
                <a:ext cx="50995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2ED1BC-9D06-ABEE-40D2-6D6B43BCB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30" y="3879285"/>
                <a:ext cx="509954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3BAE6-0291-71A5-0BA5-BE02AFFB22CF}"/>
                  </a:ext>
                </a:extLst>
              </p:cNvPr>
              <p:cNvSpPr txBox="1"/>
              <p:nvPr/>
            </p:nvSpPr>
            <p:spPr>
              <a:xfrm>
                <a:off x="8312747" y="3810767"/>
                <a:ext cx="50995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3BAE6-0291-71A5-0BA5-BE02AFFB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47" y="3810767"/>
                <a:ext cx="509954" cy="769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6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12" grpId="0"/>
      <p:bldP spid="13" grpId="0"/>
      <p:bldP spid="14" grpId="0"/>
      <p:bldP spid="15" grpId="0"/>
      <p:bldP spid="16" grpId="0" animBg="1"/>
      <p:bldP spid="17" grpId="0" animBg="1"/>
      <p:bldP spid="19" grpId="0"/>
      <p:bldP spid="2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DEA9F-5659-B1AB-77E4-63543268F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A36C-B7B7-DD7B-1863-F0520B602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Counting Events - Cardinality</a:t>
            </a:r>
          </a:p>
        </p:txBody>
      </p:sp>
    </p:spTree>
    <p:extLst>
      <p:ext uri="{BB962C8B-B14F-4D97-AF65-F5344CB8AC3E}">
        <p14:creationId xmlns:p14="http://schemas.microsoft.com/office/powerpoint/2010/main" val="13957300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Applications of cardinality – counting distinct events</a:t>
                </a:r>
                <a:endParaRPr lang="en-US" b="1" dirty="0"/>
              </a:p>
              <a:p>
                <a:r>
                  <a:rPr lang="en-US" dirty="0"/>
                  <a:t>Unique IP address pairs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Number of Facebook friend links assuming an average of 50 friends per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Number of unique inventory items processed – hundreds of millions  </a:t>
                </a:r>
              </a:p>
              <a:p>
                <a:r>
                  <a:rPr lang="en-US" dirty="0"/>
                  <a:t>Etc.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8358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0FFF-E875-552A-4CE8-A1CE288BD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5F49C6-D755-2337-810E-FCF5081E7BC2}"/>
              </a:ext>
            </a:extLst>
          </p:cNvPr>
          <p:cNvSpPr txBox="1">
            <a:spLocks/>
          </p:cNvSpPr>
          <p:nvPr/>
        </p:nvSpPr>
        <p:spPr>
          <a:xfrm>
            <a:off x="5686426" y="1609470"/>
            <a:ext cx="6257924" cy="80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Further filtering, sampling and sketching performed as preprocessing for analytics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7D39905-14ED-2E74-16E1-81F558A01332}"/>
              </a:ext>
            </a:extLst>
          </p:cNvPr>
          <p:cNvSpPr/>
          <p:nvPr/>
        </p:nvSpPr>
        <p:spPr>
          <a:xfrm>
            <a:off x="5843954" y="2543312"/>
            <a:ext cx="5509846" cy="349347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F792-2A68-4648-7B36-85AA009F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4" y="1121422"/>
            <a:ext cx="11828522" cy="47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stream algorithms are both filters and analytics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68BE56-66E9-D55E-A41E-0A27BCC5D951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Volume Reduction and Streaming Analytics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D7B7ADC-7C78-69E7-412E-F9126012D129}"/>
              </a:ext>
            </a:extLst>
          </p:cNvPr>
          <p:cNvSpPr/>
          <p:nvPr/>
        </p:nvSpPr>
        <p:spPr>
          <a:xfrm>
            <a:off x="256557" y="2634096"/>
            <a:ext cx="1799461" cy="677078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EB2295B-A2D9-FF51-AAB4-21C1FD5717F1}"/>
              </a:ext>
            </a:extLst>
          </p:cNvPr>
          <p:cNvSpPr/>
          <p:nvPr/>
        </p:nvSpPr>
        <p:spPr>
          <a:xfrm>
            <a:off x="256556" y="3481389"/>
            <a:ext cx="1799461" cy="635095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DC0388C-5134-D253-D845-936760AFCAAC}"/>
              </a:ext>
            </a:extLst>
          </p:cNvPr>
          <p:cNvSpPr/>
          <p:nvPr/>
        </p:nvSpPr>
        <p:spPr>
          <a:xfrm>
            <a:off x="227496" y="4694095"/>
            <a:ext cx="1799461" cy="694114"/>
          </a:xfrm>
          <a:prstGeom prst="cloud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529612-440B-FB1E-3F19-1D43D67B443E}"/>
                  </a:ext>
                </a:extLst>
              </p:cNvPr>
              <p:cNvSpPr txBox="1"/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154615-99F6-8289-543F-B05470A2B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09" y="4059000"/>
                <a:ext cx="50995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C3EF1A6C-37F0-BCA2-6955-5B7BB8F484C2}"/>
              </a:ext>
            </a:extLst>
          </p:cNvPr>
          <p:cNvSpPr/>
          <p:nvPr/>
        </p:nvSpPr>
        <p:spPr>
          <a:xfrm>
            <a:off x="2332892" y="268985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F621A7-60FD-26E9-CCB0-D8790D982D76}"/>
              </a:ext>
            </a:extLst>
          </p:cNvPr>
          <p:cNvSpPr/>
          <p:nvPr/>
        </p:nvSpPr>
        <p:spPr>
          <a:xfrm>
            <a:off x="2291959" y="4766886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B38BD4-ACDC-BAC7-EB6F-2D729062162C}"/>
              </a:ext>
            </a:extLst>
          </p:cNvPr>
          <p:cNvSpPr/>
          <p:nvPr/>
        </p:nvSpPr>
        <p:spPr>
          <a:xfrm>
            <a:off x="2311672" y="3495161"/>
            <a:ext cx="1488830" cy="62132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50FB4C-D335-BB23-C540-40EBCC9594BF}"/>
                  </a:ext>
                </a:extLst>
              </p:cNvPr>
              <p:cNvSpPr txBox="1"/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C0B2A-FAAA-7283-9153-7EE44B28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10" y="4028191"/>
                <a:ext cx="5099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4103F035-6A9B-4AC3-9821-D7993740AF89}"/>
              </a:ext>
            </a:extLst>
          </p:cNvPr>
          <p:cNvSpPr/>
          <p:nvPr/>
        </p:nvSpPr>
        <p:spPr>
          <a:xfrm>
            <a:off x="6119741" y="2696612"/>
            <a:ext cx="2513217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7AA12C-F30F-141E-A586-5547202473A4}"/>
              </a:ext>
            </a:extLst>
          </p:cNvPr>
          <p:cNvSpPr/>
          <p:nvPr/>
        </p:nvSpPr>
        <p:spPr>
          <a:xfrm>
            <a:off x="6184219" y="3195319"/>
            <a:ext cx="2448740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CEF96-A130-26F7-0DF2-E7F12E7818C4}"/>
              </a:ext>
            </a:extLst>
          </p:cNvPr>
          <p:cNvSpPr/>
          <p:nvPr/>
        </p:nvSpPr>
        <p:spPr>
          <a:xfrm>
            <a:off x="6184219" y="4066156"/>
            <a:ext cx="2513216" cy="3564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Filter/sample/sketch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377B26-60F7-17E5-C4F1-D784B1546308}"/>
                  </a:ext>
                </a:extLst>
              </p:cNvPr>
              <p:cNvSpPr txBox="1"/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B5C444-D8F2-B810-FE62-47D0C2A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63" y="3369009"/>
                <a:ext cx="50995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85D2954-98F0-1BC4-4516-485A3FCC9ABD}"/>
              </a:ext>
            </a:extLst>
          </p:cNvPr>
          <p:cNvSpPr/>
          <p:nvPr/>
        </p:nvSpPr>
        <p:spPr>
          <a:xfrm>
            <a:off x="3864162" y="2901147"/>
            <a:ext cx="1979791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BB50F21-EF10-D39A-8976-6971E2D83531}"/>
              </a:ext>
            </a:extLst>
          </p:cNvPr>
          <p:cNvSpPr/>
          <p:nvPr/>
        </p:nvSpPr>
        <p:spPr>
          <a:xfrm>
            <a:off x="3821722" y="3693497"/>
            <a:ext cx="2035067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248D9A8-AF91-AB0A-EBD3-E0D6AFA2F288}"/>
              </a:ext>
            </a:extLst>
          </p:cNvPr>
          <p:cNvSpPr/>
          <p:nvPr/>
        </p:nvSpPr>
        <p:spPr>
          <a:xfrm>
            <a:off x="3787666" y="4977477"/>
            <a:ext cx="2069123" cy="288193"/>
          </a:xfrm>
          <a:custGeom>
            <a:avLst/>
            <a:gdLst>
              <a:gd name="connsiteX0" fmla="*/ 0 w 1937349"/>
              <a:gd name="connsiteY0" fmla="*/ 59181 h 276213"/>
              <a:gd name="connsiteX1" fmla="*/ 363415 w 1937349"/>
              <a:gd name="connsiteY1" fmla="*/ 276058 h 276213"/>
              <a:gd name="connsiteX2" fmla="*/ 363415 w 1937349"/>
              <a:gd name="connsiteY2" fmla="*/ 29874 h 276213"/>
              <a:gd name="connsiteX3" fmla="*/ 773723 w 1937349"/>
              <a:gd name="connsiteY3" fmla="*/ 240889 h 276213"/>
              <a:gd name="connsiteX4" fmla="*/ 791308 w 1937349"/>
              <a:gd name="connsiteY4" fmla="*/ 12289 h 276213"/>
              <a:gd name="connsiteX5" fmla="*/ 1125415 w 1937349"/>
              <a:gd name="connsiteY5" fmla="*/ 223305 h 276213"/>
              <a:gd name="connsiteX6" fmla="*/ 1178169 w 1937349"/>
              <a:gd name="connsiteY6" fmla="*/ 41597 h 276213"/>
              <a:gd name="connsiteX7" fmla="*/ 1541585 w 1937349"/>
              <a:gd name="connsiteY7" fmla="*/ 264335 h 276213"/>
              <a:gd name="connsiteX8" fmla="*/ 1570892 w 1937349"/>
              <a:gd name="connsiteY8" fmla="*/ 566 h 276213"/>
              <a:gd name="connsiteX9" fmla="*/ 1916723 w 1937349"/>
              <a:gd name="connsiteY9" fmla="*/ 193997 h 276213"/>
              <a:gd name="connsiteX10" fmla="*/ 1899138 w 1937349"/>
              <a:gd name="connsiteY10" fmla="*/ 188135 h 276213"/>
              <a:gd name="connsiteX11" fmla="*/ 1910861 w 1937349"/>
              <a:gd name="connsiteY11" fmla="*/ 205720 h 2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349" h="276213">
                <a:moveTo>
                  <a:pt x="0" y="59181"/>
                </a:moveTo>
                <a:cubicBezTo>
                  <a:pt x="151423" y="170061"/>
                  <a:pt x="302846" y="280942"/>
                  <a:pt x="363415" y="276058"/>
                </a:cubicBezTo>
                <a:cubicBezTo>
                  <a:pt x="423984" y="271174"/>
                  <a:pt x="295030" y="35735"/>
                  <a:pt x="363415" y="29874"/>
                </a:cubicBezTo>
                <a:cubicBezTo>
                  <a:pt x="431800" y="24013"/>
                  <a:pt x="702408" y="243820"/>
                  <a:pt x="773723" y="240889"/>
                </a:cubicBezTo>
                <a:cubicBezTo>
                  <a:pt x="845038" y="237958"/>
                  <a:pt x="732693" y="15220"/>
                  <a:pt x="791308" y="12289"/>
                </a:cubicBezTo>
                <a:cubicBezTo>
                  <a:pt x="849923" y="9358"/>
                  <a:pt x="1060938" y="218420"/>
                  <a:pt x="1125415" y="223305"/>
                </a:cubicBezTo>
                <a:cubicBezTo>
                  <a:pt x="1189892" y="228190"/>
                  <a:pt x="1108807" y="34759"/>
                  <a:pt x="1178169" y="41597"/>
                </a:cubicBezTo>
                <a:cubicBezTo>
                  <a:pt x="1247531" y="48435"/>
                  <a:pt x="1476131" y="271174"/>
                  <a:pt x="1541585" y="264335"/>
                </a:cubicBezTo>
                <a:cubicBezTo>
                  <a:pt x="1607039" y="257497"/>
                  <a:pt x="1508369" y="12289"/>
                  <a:pt x="1570892" y="566"/>
                </a:cubicBezTo>
                <a:cubicBezTo>
                  <a:pt x="1633415" y="-11157"/>
                  <a:pt x="1862015" y="162736"/>
                  <a:pt x="1916723" y="193997"/>
                </a:cubicBezTo>
                <a:cubicBezTo>
                  <a:pt x="1971431" y="225258"/>
                  <a:pt x="1900115" y="186181"/>
                  <a:pt x="1899138" y="188135"/>
                </a:cubicBezTo>
                <a:cubicBezTo>
                  <a:pt x="1898161" y="190089"/>
                  <a:pt x="1916723" y="92397"/>
                  <a:pt x="1910861" y="205720"/>
                </a:cubicBezTo>
              </a:path>
            </a:pathLst>
          </a:custGeom>
          <a:noFill/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6CFDCA-08CF-8087-988D-20B9B1EE7328}"/>
              </a:ext>
            </a:extLst>
          </p:cNvPr>
          <p:cNvSpPr/>
          <p:nvPr/>
        </p:nvSpPr>
        <p:spPr>
          <a:xfrm>
            <a:off x="3928352" y="4059000"/>
            <a:ext cx="1878580" cy="668286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Bandwidth limited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2892CD-B72F-AFBF-A9C9-1D603228A175}"/>
              </a:ext>
            </a:extLst>
          </p:cNvPr>
          <p:cNvSpPr/>
          <p:nvPr/>
        </p:nvSpPr>
        <p:spPr>
          <a:xfrm>
            <a:off x="9131897" y="2696612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968281-2875-EB55-3918-3CF297FA26E1}"/>
              </a:ext>
            </a:extLst>
          </p:cNvPr>
          <p:cNvSpPr/>
          <p:nvPr/>
        </p:nvSpPr>
        <p:spPr>
          <a:xfrm>
            <a:off x="9131897" y="3195319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37700D-2F02-9453-41F4-2067B115C737}"/>
              </a:ext>
            </a:extLst>
          </p:cNvPr>
          <p:cNvSpPr/>
          <p:nvPr/>
        </p:nvSpPr>
        <p:spPr>
          <a:xfrm>
            <a:off x="9131896" y="4066156"/>
            <a:ext cx="1868449" cy="3564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analytic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BCAD7FA-960A-90CC-4B36-36D7D988AE7B}"/>
              </a:ext>
            </a:extLst>
          </p:cNvPr>
          <p:cNvSpPr/>
          <p:nvPr/>
        </p:nvSpPr>
        <p:spPr>
          <a:xfrm>
            <a:off x="9135199" y="4722881"/>
            <a:ext cx="1868449" cy="8616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 supervised and unsupervised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2ADF90-B8F7-62BA-0FDE-EB705F513B3C}"/>
                  </a:ext>
                </a:extLst>
              </p:cNvPr>
              <p:cNvSpPr txBox="1"/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2ADF90-B8F7-62BA-0FDE-EB705F51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142" y="3451766"/>
                <a:ext cx="50995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ylinder 45">
            <a:extLst>
              <a:ext uri="{FF2B5EF4-FFF2-40B4-BE49-F238E27FC236}">
                <a16:creationId xmlns:a16="http://schemas.microsoft.com/office/drawing/2014/main" id="{196F3B64-03A6-3DC8-BB55-D38CDB63379F}"/>
              </a:ext>
            </a:extLst>
          </p:cNvPr>
          <p:cNvSpPr/>
          <p:nvPr/>
        </p:nvSpPr>
        <p:spPr>
          <a:xfrm>
            <a:off x="6204768" y="4722881"/>
            <a:ext cx="2513216" cy="873333"/>
          </a:xfrm>
          <a:prstGeom prst="can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Archival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C502A8-9978-13DD-F33C-34602D33545F}"/>
              </a:ext>
            </a:extLst>
          </p:cNvPr>
          <p:cNvCxnSpPr>
            <a:cxnSpLocks/>
            <a:stCxn id="5" idx="0"/>
            <a:endCxn id="25" idx="1"/>
          </p:cNvCxnSpPr>
          <p:nvPr/>
        </p:nvCxnSpPr>
        <p:spPr>
          <a:xfrm>
            <a:off x="2054518" y="2972635"/>
            <a:ext cx="278374" cy="278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4B346E-E7FE-70AC-68E1-F39C40DB3036}"/>
              </a:ext>
            </a:extLst>
          </p:cNvPr>
          <p:cNvCxnSpPr>
            <a:cxnSpLocks/>
            <a:stCxn id="22" idx="0"/>
            <a:endCxn id="27" idx="1"/>
          </p:cNvCxnSpPr>
          <p:nvPr/>
        </p:nvCxnSpPr>
        <p:spPr>
          <a:xfrm>
            <a:off x="2054517" y="3798937"/>
            <a:ext cx="257155" cy="688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4FEB3E-6A4C-E91B-694F-546E30125FB8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>
            <a:off x="2025457" y="5041152"/>
            <a:ext cx="266502" cy="363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F23209-83D4-03EF-73B2-ECA85A8A4D3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37449" y="2874851"/>
            <a:ext cx="282292" cy="178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DB314E-9A69-8C1B-B0E6-BA190D82B571}"/>
              </a:ext>
            </a:extLst>
          </p:cNvPr>
          <p:cNvCxnSpPr>
            <a:cxnSpLocks/>
            <a:stCxn id="37" idx="9"/>
            <a:endCxn id="32" idx="1"/>
          </p:cNvCxnSpPr>
          <p:nvPr/>
        </p:nvCxnSpPr>
        <p:spPr>
          <a:xfrm flipV="1">
            <a:off x="5835123" y="3373558"/>
            <a:ext cx="349096" cy="52235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DEE235-CD78-DC25-7777-6D6FDD33F476}"/>
              </a:ext>
            </a:extLst>
          </p:cNvPr>
          <p:cNvCxnSpPr>
            <a:cxnSpLocks/>
            <a:stCxn id="38" idx="9"/>
            <a:endCxn id="33" idx="1"/>
          </p:cNvCxnSpPr>
          <p:nvPr/>
        </p:nvCxnSpPr>
        <p:spPr>
          <a:xfrm flipV="1">
            <a:off x="5834760" y="4244395"/>
            <a:ext cx="349459" cy="9354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8680E6-CD95-90ED-121A-ED781CBBDB2D}"/>
              </a:ext>
            </a:extLst>
          </p:cNvPr>
          <p:cNvCxnSpPr>
            <a:cxnSpLocks/>
            <a:stCxn id="33" idx="2"/>
            <a:endCxn id="46" idx="0"/>
          </p:cNvCxnSpPr>
          <p:nvPr/>
        </p:nvCxnSpPr>
        <p:spPr>
          <a:xfrm>
            <a:off x="7440827" y="4422633"/>
            <a:ext cx="20549" cy="5185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C24669-623C-9990-15D7-740A4448189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697435" y="4244395"/>
            <a:ext cx="389875" cy="875057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AD01A58-2B73-9204-3A3D-EBA7CAE1861E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632959" y="3373558"/>
            <a:ext cx="426376" cy="1632160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2FC5E09-739C-2075-2FF6-7716F4C1006F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8632958" y="2874851"/>
            <a:ext cx="502241" cy="227885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19898FE-041A-5E98-A81F-55C6979EEEFA}"/>
              </a:ext>
            </a:extLst>
          </p:cNvPr>
          <p:cNvCxnSpPr>
            <a:cxnSpLocks/>
            <a:stCxn id="46" idx="4"/>
            <a:endCxn id="44" idx="1"/>
          </p:cNvCxnSpPr>
          <p:nvPr/>
        </p:nvCxnSpPr>
        <p:spPr>
          <a:xfrm flipV="1">
            <a:off x="8717984" y="5153704"/>
            <a:ext cx="417215" cy="584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A8E8C8D-7415-7CD2-723E-97209D7A4C06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8632958" y="2874851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7E98CC-C6F0-2C16-11A7-72C4FB863E6F}"/>
              </a:ext>
            </a:extLst>
          </p:cNvPr>
          <p:cNvCxnSpPr>
            <a:cxnSpLocks/>
          </p:cNvCxnSpPr>
          <p:nvPr/>
        </p:nvCxnSpPr>
        <p:spPr>
          <a:xfrm>
            <a:off x="8632957" y="3373557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3E42ACB-02FA-A2AD-386C-D32A47DDCBDC}"/>
              </a:ext>
            </a:extLst>
          </p:cNvPr>
          <p:cNvCxnSpPr>
            <a:cxnSpLocks/>
          </p:cNvCxnSpPr>
          <p:nvPr/>
        </p:nvCxnSpPr>
        <p:spPr>
          <a:xfrm>
            <a:off x="8677121" y="4277288"/>
            <a:ext cx="49893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2D2F616-22CF-9D5D-9F20-0728671D5A75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66121" y="4422633"/>
            <a:ext cx="3303" cy="3002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6D45F4-56DB-2C41-1FC5-A92769951A5E}"/>
              </a:ext>
            </a:extLst>
          </p:cNvPr>
          <p:cNvSpPr txBox="1">
            <a:spLocks/>
          </p:cNvSpPr>
          <p:nvPr/>
        </p:nvSpPr>
        <p:spPr>
          <a:xfrm>
            <a:off x="427654" y="1671281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Streams can be filtered and sampled near the source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B4B2A4-2E6A-A3BD-1DF1-2B2B96EE1747}"/>
              </a:ext>
            </a:extLst>
          </p:cNvPr>
          <p:cNvSpPr txBox="1">
            <a:spLocks/>
          </p:cNvSpPr>
          <p:nvPr/>
        </p:nvSpPr>
        <p:spPr>
          <a:xfrm>
            <a:off x="1540950" y="5827194"/>
            <a:ext cx="3768035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Minimum (filtered) data and analytics archived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AE2C40-4E0E-9D91-93F6-D179C5ACD15E}"/>
              </a:ext>
            </a:extLst>
          </p:cNvPr>
          <p:cNvSpPr txBox="1">
            <a:spLocks/>
          </p:cNvSpPr>
          <p:nvPr/>
        </p:nvSpPr>
        <p:spPr>
          <a:xfrm>
            <a:off x="7051729" y="6107624"/>
            <a:ext cx="4370522" cy="726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Filtered streams and sketches used as input to classical ML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90BBC4-2FC4-8D16-8D6B-1677C9A6418D}"/>
              </a:ext>
            </a:extLst>
          </p:cNvPr>
          <p:cNvCxnSpPr>
            <a:cxnSpLocks/>
          </p:cNvCxnSpPr>
          <p:nvPr/>
        </p:nvCxnSpPr>
        <p:spPr>
          <a:xfrm>
            <a:off x="2407403" y="2295711"/>
            <a:ext cx="460458" cy="328615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5BED6D-B02D-BF96-DB0D-0A296BFDF0C1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221521" y="5159548"/>
            <a:ext cx="983247" cy="776218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000731-E8D9-B57A-6E46-B1D2EC1E9D96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481399" y="5584527"/>
            <a:ext cx="588025" cy="58255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24DA504-E27D-B374-AB08-58F190735C43}"/>
              </a:ext>
            </a:extLst>
          </p:cNvPr>
          <p:cNvCxnSpPr>
            <a:cxnSpLocks/>
          </p:cNvCxnSpPr>
          <p:nvPr/>
        </p:nvCxnSpPr>
        <p:spPr>
          <a:xfrm flipH="1">
            <a:off x="7496124" y="2295711"/>
            <a:ext cx="1221860" cy="400901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9DE4805-C686-B62C-09EF-C46E05EC00D6}"/>
              </a:ext>
            </a:extLst>
          </p:cNvPr>
          <p:cNvSpPr/>
          <p:nvPr/>
        </p:nvSpPr>
        <p:spPr>
          <a:xfrm>
            <a:off x="7496123" y="5661834"/>
            <a:ext cx="2043953" cy="35647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Server/Cloud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939F7E-EAC7-400A-42CF-53957BD64E17}"/>
              </a:ext>
            </a:extLst>
          </p:cNvPr>
          <p:cNvCxnSpPr>
            <a:cxnSpLocks/>
          </p:cNvCxnSpPr>
          <p:nvPr/>
        </p:nvCxnSpPr>
        <p:spPr>
          <a:xfrm flipH="1">
            <a:off x="8697435" y="2972635"/>
            <a:ext cx="434461" cy="200484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494A14-DD78-541B-E4F1-6507230CB142}"/>
              </a:ext>
            </a:extLst>
          </p:cNvPr>
          <p:cNvCxnSpPr>
            <a:cxnSpLocks/>
          </p:cNvCxnSpPr>
          <p:nvPr/>
        </p:nvCxnSpPr>
        <p:spPr>
          <a:xfrm flipH="1">
            <a:off x="8717984" y="3551796"/>
            <a:ext cx="502216" cy="14256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8A5A55-65D8-D527-61F1-1BC0A8AA497E}"/>
              </a:ext>
            </a:extLst>
          </p:cNvPr>
          <p:cNvCxnSpPr>
            <a:cxnSpLocks/>
          </p:cNvCxnSpPr>
          <p:nvPr/>
        </p:nvCxnSpPr>
        <p:spPr>
          <a:xfrm flipH="1">
            <a:off x="8717984" y="4422633"/>
            <a:ext cx="502216" cy="5185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967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37D8-D9D7-CAF2-C7D0-710F2C88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Streaming Pipelines</a:t>
            </a:r>
          </a:p>
        </p:txBody>
      </p:sp>
    </p:spTree>
    <p:extLst>
      <p:ext uri="{BB962C8B-B14F-4D97-AF65-F5344CB8AC3E}">
        <p14:creationId xmlns:p14="http://schemas.microsoft.com/office/powerpoint/2010/main" val="32618164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How to determine cardinality? </a:t>
            </a:r>
            <a:endParaRPr lang="en-US" sz="3200" b="1" dirty="0"/>
          </a:p>
          <a:p>
            <a:r>
              <a:rPr lang="en-US" dirty="0"/>
              <a:t>Maintain table of unique identifiers? </a:t>
            </a:r>
          </a:p>
          <a:p>
            <a:pPr lvl="1"/>
            <a:r>
              <a:rPr lang="en-US" dirty="0"/>
              <a:t>Table can grow without bounds </a:t>
            </a:r>
          </a:p>
          <a:p>
            <a:pPr lvl="1"/>
            <a:r>
              <a:rPr lang="en-US" dirty="0"/>
              <a:t>Need billions of entries for many applications</a:t>
            </a:r>
          </a:p>
          <a:p>
            <a:pPr lvl="1"/>
            <a:r>
              <a:rPr lang="en-US" dirty="0"/>
              <a:t>Not scalable! </a:t>
            </a:r>
          </a:p>
          <a:p>
            <a:r>
              <a:rPr lang="en-US" dirty="0"/>
              <a:t>We need a better approach!</a:t>
            </a:r>
          </a:p>
          <a:p>
            <a:r>
              <a:rPr lang="en-US" dirty="0"/>
              <a:t>Accept approximate results using a </a:t>
            </a:r>
            <a:r>
              <a:rPr lang="en-US" b="1" dirty="0"/>
              <a:t>sketch</a:t>
            </a:r>
            <a:r>
              <a:rPr lang="en-US" dirty="0"/>
              <a:t>, or hash summary, of full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418554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6AF3-7615-4BD1-878E-A94C93E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324928"/>
            <a:ext cx="10515600" cy="4958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Approximate counting algorithms used for streaming data</a:t>
            </a:r>
          </a:p>
          <a:p>
            <a:r>
              <a:rPr lang="en-US" dirty="0"/>
              <a:t>Sketch algorithms built on probability analysis of bit map hashes</a:t>
            </a:r>
          </a:p>
          <a:p>
            <a:r>
              <a:rPr lang="en-US" dirty="0" err="1"/>
              <a:t>Flajolet</a:t>
            </a:r>
            <a:r>
              <a:rPr lang="en-US" dirty="0"/>
              <a:t>-Martin algorithm proposed 1985</a:t>
            </a:r>
          </a:p>
          <a:p>
            <a:pPr lvl="1"/>
            <a:r>
              <a:rPr lang="en-US" dirty="0"/>
              <a:t>Improvement: </a:t>
            </a:r>
            <a:r>
              <a:rPr lang="en-US" dirty="0" err="1"/>
              <a:t>LogLog</a:t>
            </a:r>
            <a:r>
              <a:rPr lang="en-US" dirty="0"/>
              <a:t> algorithm, </a:t>
            </a:r>
            <a:r>
              <a:rPr lang="en-US" dirty="0">
                <a:hlinkClick r:id="rId2"/>
              </a:rPr>
              <a:t>Durand and </a:t>
            </a:r>
            <a:r>
              <a:rPr lang="en-US" dirty="0" err="1">
                <a:hlinkClick r:id="rId2"/>
              </a:rPr>
              <a:t>Flajolet</a:t>
            </a:r>
            <a:r>
              <a:rPr lang="en-US" dirty="0">
                <a:hlinkClick r:id="rId2"/>
              </a:rPr>
              <a:t>, 2003 </a:t>
            </a:r>
            <a:endParaRPr lang="en-US" dirty="0"/>
          </a:p>
          <a:p>
            <a:pPr lvl="1"/>
            <a:r>
              <a:rPr lang="en-US" dirty="0"/>
              <a:t>Improvement: </a:t>
            </a:r>
            <a:r>
              <a:rPr lang="en-US" dirty="0" err="1">
                <a:hlinkClick r:id="rId3"/>
              </a:rPr>
              <a:t>HyperLogLog</a:t>
            </a:r>
            <a:r>
              <a:rPr lang="en-US" dirty="0">
                <a:hlinkClick r:id="rId3"/>
              </a:rPr>
              <a:t> algorithm </a:t>
            </a:r>
            <a:r>
              <a:rPr lang="en-US" dirty="0"/>
              <a:t>more accurate, 2007</a:t>
            </a:r>
          </a:p>
          <a:p>
            <a:pPr lvl="1"/>
            <a:r>
              <a:rPr lang="en-US" dirty="0"/>
              <a:t>Refinement: </a:t>
            </a:r>
            <a:r>
              <a:rPr lang="en-US" dirty="0" err="1"/>
              <a:t>HyperLogLog</a:t>
            </a:r>
            <a:r>
              <a:rPr lang="en-US" dirty="0"/>
              <a:t>++, </a:t>
            </a:r>
            <a:r>
              <a:rPr lang="en-US" dirty="0">
                <a:hlinkClick r:id="rId4"/>
              </a:rPr>
              <a:t>Heule, et. al., 2013</a:t>
            </a:r>
            <a:endParaRPr lang="en-US" dirty="0"/>
          </a:p>
          <a:p>
            <a:r>
              <a:rPr lang="en-US" dirty="0"/>
              <a:t>Other state-of-the-art algorithms are offer some improvements</a:t>
            </a:r>
          </a:p>
          <a:p>
            <a:pPr lvl="1"/>
            <a:r>
              <a:rPr lang="en-US" dirty="0"/>
              <a:t>Theta sketch, </a:t>
            </a:r>
            <a:r>
              <a:rPr lang="en-US" dirty="0" err="1">
                <a:hlinkClick r:id="rId5"/>
              </a:rPr>
              <a:t>Rimberg</a:t>
            </a:r>
            <a:r>
              <a:rPr lang="en-US" dirty="0">
                <a:hlinkClick r:id="rId5"/>
              </a:rPr>
              <a:t>, 2019</a:t>
            </a:r>
            <a:endParaRPr lang="en-US" dirty="0"/>
          </a:p>
          <a:p>
            <a:pPr lvl="1"/>
            <a:r>
              <a:rPr lang="en-US" dirty="0"/>
              <a:t>Compressed Probabilistic Counting, </a:t>
            </a:r>
            <a:r>
              <a:rPr lang="en-US" dirty="0">
                <a:hlinkClick r:id="rId6"/>
              </a:rPr>
              <a:t>Ertl, 2024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800" dirty="0"/>
              <a:t>For a review of many variations discrete events for large-scale streams see Chapter 5 of </a:t>
            </a:r>
            <a:r>
              <a:rPr lang="en-US" sz="1800" dirty="0">
                <a:hlinkClick r:id="rId7"/>
              </a:rPr>
              <a:t>Algorithms and Structures for Massive Data Sets, </a:t>
            </a:r>
            <a:r>
              <a:rPr lang="en-US" sz="1800" dirty="0" err="1">
                <a:hlinkClick r:id="rId7"/>
              </a:rPr>
              <a:t>Medjodovic</a:t>
            </a:r>
            <a:r>
              <a:rPr lang="en-US" sz="1800" dirty="0">
                <a:hlinkClick r:id="rId7"/>
              </a:rPr>
              <a:t>, et al., 2022, Manning</a:t>
            </a:r>
            <a:r>
              <a:rPr lang="en-US" sz="1800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- Cardinality</a:t>
            </a:r>
          </a:p>
        </p:txBody>
      </p:sp>
    </p:spTree>
    <p:extLst>
      <p:ext uri="{BB962C8B-B14F-4D97-AF65-F5344CB8AC3E}">
        <p14:creationId xmlns:p14="http://schemas.microsoft.com/office/powerpoint/2010/main" val="5920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3068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Using binary hash to estimate cardinality </a:t>
                </a:r>
              </a:p>
              <a:p>
                <a:r>
                  <a:rPr lang="en-US" dirty="0"/>
                  <a:t>Consider the binary hash,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,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for identifier,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Each hash has some number of trailing zeros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𝑡𝑟𝑎𝑖𝑙𝑖𝑛𝑔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𝑧𝑒𝑟𝑜𝑠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Example, with hash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 and event type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cardinality 3: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=011100100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=0111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Minimum number of trailing 0s = 1, then add 1 </a:t>
                </a:r>
              </a:p>
              <a:p>
                <a:pPr marL="457200" lvl="1" indent="0">
                  <a:buNone/>
                </a:pPr>
                <a:r>
                  <a:rPr lang="en-US" dirty="0"/>
                  <a:t>Estimate of cardinality for these hashes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0.77351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306829"/>
              </a:xfrm>
              <a:blipFill>
                <a:blip r:embed="rId2"/>
                <a:stretch>
                  <a:fillRect l="-1217" t="-183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37763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525974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Using binary hash to estimate </a:t>
                </a:r>
                <a:r>
                  <a:rPr lang="en-US" sz="3000" dirty="0"/>
                  <a:t>cardinality </a:t>
                </a:r>
              </a:p>
              <a:p>
                <a:r>
                  <a:rPr lang="en-US" dirty="0"/>
                  <a:t>Why do the least significant 0 bits approximate log cardinality? </a:t>
                </a:r>
              </a:p>
              <a:p>
                <a:r>
                  <a:rPr lang="en-US" dirty="0"/>
                  <a:t>Consider a uniformly distributed binary hash function </a:t>
                </a:r>
              </a:p>
              <a:p>
                <a:pPr lvl="1"/>
                <a:r>
                  <a:rPr lang="en-US" dirty="0"/>
                  <a:t>Least significant bit,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has probabilities like a sequence of fair coin tosses: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𝑡𝑎𝑖𝑙𝑠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 Or, probability of least significant bit,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one trailing zero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Example: assume uniform distribution of binary hash values  </a:t>
                </a:r>
              </a:p>
              <a:p>
                <a:pPr lvl="1"/>
                <a:r>
                  <a:rPr lang="en-US" dirty="0"/>
                  <a:t>For least significant bit,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least 1 significant bit,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=1/4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least 2 significant bits,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=1/8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r>
                  <a:rPr lang="en-US" dirty="0"/>
                  <a:t>Another </a:t>
                </a:r>
                <a:r>
                  <a:rPr lang="en-US" b="1" dirty="0">
                    <a:hlinkClick r:id="rId2"/>
                  </a:rPr>
                  <a:t>Geometric distribution!</a:t>
                </a:r>
                <a:endParaRPr lang="en-US" b="1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5259746"/>
              </a:xfrm>
              <a:blipFill>
                <a:blip r:embed="rId3"/>
                <a:stretch>
                  <a:fillRect l="-1391" t="-2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319838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4F5F2-3FB5-15A7-F606-163B7BCEC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4F0720-B6B3-AD51-1032-3AA091DFD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Flajolet-Martin</a:t>
                </a:r>
                <a:r>
                  <a:rPr lang="en-US" dirty="0"/>
                  <a:t> algorithm for cardinality </a:t>
                </a:r>
                <a:endParaRPr lang="en-US" b="1" dirty="0"/>
              </a:p>
              <a:p>
                <a:r>
                  <a:rPr lang="en-US" dirty="0"/>
                  <a:t>Use binary hash values of event identifiers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maps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binary representation,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has range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0;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, a binary string of length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bit hash is written: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𝑏𝑖𝑡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4F0720-B6B3-AD51-1032-3AA091DFD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  <a:blipFill>
                <a:blip r:embed="rId3"/>
                <a:stretch>
                  <a:fillRect l="-1217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3A305B4-DB56-0457-D7EE-6987988BA60E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76895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B9DE4-61F4-EFDF-EFA5-DD6A84A0B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1415E-5F79-BA37-0603-090C7FDC3F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Flajolet-Martin</a:t>
                </a:r>
                <a:r>
                  <a:rPr lang="en-US" dirty="0"/>
                  <a:t> algorithm for cardinality </a:t>
                </a:r>
                <a:endParaRPr lang="en-US" b="1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bit hash is written: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least significant 1 bit for binary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expressed:   </a:t>
                </a:r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≥0,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𝑏𝑖𝑡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1415E-5F79-BA37-0603-090C7FDC3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  <a:blipFill>
                <a:blip r:embed="rId3"/>
                <a:stretch>
                  <a:fillRect l="-1217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48F6F3E9-01BD-D2B7-F4A7-ADF4479B635B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21361836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33B5-B869-0855-D8E6-461A18F78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75C6A-6263-A9C8-A730-6C4162D159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Flajolet-Martin</a:t>
                </a:r>
                <a:r>
                  <a:rPr lang="en-US" dirty="0"/>
                  <a:t> algorithm for cardinality </a:t>
                </a:r>
                <a:endParaRPr lang="en-US" b="1" dirty="0"/>
              </a:p>
              <a:p>
                <a:r>
                  <a:rPr lang="en-US" dirty="0"/>
                  <a:t>The least significant 1 bit for binary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expressed:   </a:t>
                </a:r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≥0,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𝑏𝑖𝑡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Assuming a uniform distribution of bits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𝑡𝑟𝑖𝑎𝑙𝑖𝑛𝑔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75C6A-6263-A9C8-A730-6C4162D15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138767"/>
              </a:xfrm>
              <a:blipFill>
                <a:blip r:embed="rId3"/>
                <a:stretch>
                  <a:fillRect l="-1217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46870A41-DB6E-516A-0641-9FC8658E57F8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029616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Flajolet-Martin algorithm for cardinality </a:t>
                </a:r>
              </a:p>
              <a:p>
                <a:r>
                  <a:rPr lang="en-US" dirty="0"/>
                  <a:t>The least significant 1 bit for binary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expressed:   </a:t>
                </a:r>
              </a:p>
              <a:p>
                <a:pPr marL="0" indent="0"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𝑏𝑖𝑡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Example with 5-bit hash: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=10011, 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=1001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Special case, maximum cardinality for hash: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0000, 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77361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7"/>
                <a:ext cx="10515600" cy="52065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Flajolet-Martin algorithm for set of events M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Initialize bitmap of 0s of length L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x in stream: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𝑏𝑖𝑡𝑚𝑎𝑝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least significant nonzero bit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cardinality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den>
                    </m:f>
                  </m:oMath>
                </a14:m>
                <a:endParaRPr lang="en-US" b="0" i="1" dirty="0"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Where the bias correction,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=0.77351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7"/>
                <a:ext cx="10515600" cy="5206501"/>
              </a:xfrm>
              <a:blipFill>
                <a:blip r:embed="rId2"/>
                <a:stretch>
                  <a:fillRect l="-1217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13869792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Improving accuracy of </a:t>
                </a:r>
                <a:r>
                  <a:rPr lang="en-US" dirty="0" err="1"/>
                  <a:t>Flajolet</a:t>
                </a:r>
                <a:r>
                  <a:rPr lang="en-US" dirty="0"/>
                  <a:t>-Martin algorithm</a:t>
                </a:r>
              </a:p>
              <a:p>
                <a:r>
                  <a:rPr lang="en-US" dirty="0"/>
                  <a:t>Accuracy of single estimate is poor</a:t>
                </a:r>
              </a:p>
              <a:p>
                <a:r>
                  <a:rPr lang="en-US" dirty="0"/>
                  <a:t>Idea; use multiple hash functions    </a:t>
                </a:r>
              </a:p>
              <a:p>
                <a:r>
                  <a:rPr lang="en-US" dirty="0"/>
                  <a:t>Cannot simply average results from multiple hash functions </a:t>
                </a:r>
              </a:p>
              <a:p>
                <a:pPr lvl="1"/>
                <a:r>
                  <a:rPr lang="en-US" dirty="0"/>
                  <a:t>Mean heavily influenced by outliers   </a:t>
                </a:r>
              </a:p>
              <a:p>
                <a:pPr lvl="1"/>
                <a:r>
                  <a:rPr lang="en-US" dirty="0"/>
                  <a:t>Median is more robust, but biased    </a:t>
                </a:r>
              </a:p>
              <a:p>
                <a:r>
                  <a:rPr lang="en-US" dirty="0"/>
                  <a:t>Solution:  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>
                    <a:hlinkClick r:id="rId2"/>
                  </a:rPr>
                  <a:t>hyperloglog</a:t>
                </a:r>
                <a:r>
                  <a:rPr lang="en-US" dirty="0">
                    <a:hlinkClick r:id="rId2"/>
                  </a:rPr>
                  <a:t> algorithm of </a:t>
                </a:r>
                <a:r>
                  <a:rPr lang="en-US" dirty="0" err="1">
                    <a:hlinkClick r:id="rId2"/>
                  </a:rPr>
                  <a:t>Flajolet</a:t>
                </a:r>
                <a:r>
                  <a:rPr lang="en-US" dirty="0">
                    <a:hlinkClick r:id="rId2"/>
                  </a:rPr>
                  <a:t>, et. al, 2007</a:t>
                </a:r>
                <a:endParaRPr lang="en-US" dirty="0"/>
              </a:p>
              <a:p>
                <a:pPr lvl="1"/>
                <a:r>
                  <a:rPr lang="en-US" dirty="0"/>
                  <a:t>Split hash function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groups </a:t>
                </a:r>
              </a:p>
              <a:p>
                <a:pPr lvl="1"/>
                <a:r>
                  <a:rPr lang="en-US" dirty="0"/>
                  <a:t>Compute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 values</a:t>
                </a:r>
              </a:p>
              <a:p>
                <a:pPr lvl="1"/>
                <a:r>
                  <a:rPr lang="en-US" dirty="0"/>
                  <a:t>Take </a:t>
                </a:r>
                <a:r>
                  <a:rPr lang="en-US" dirty="0">
                    <a:hlinkClick r:id="rId3"/>
                  </a:rPr>
                  <a:t>harmonic mean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maximums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E6AF3-7615-4BD1-878E-A94C93E98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412" y="1324928"/>
                <a:ext cx="10515600" cy="4958516"/>
              </a:xfrm>
              <a:blipFill>
                <a:blip r:embed="rId4"/>
                <a:stretch>
                  <a:fillRect l="-1217" t="-1966" b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D29F70F-B868-451B-A65D-8721F4C7A2D9}"/>
              </a:ext>
            </a:extLst>
          </p:cNvPr>
          <p:cNvSpPr txBox="1">
            <a:spLocks/>
          </p:cNvSpPr>
          <p:nvPr/>
        </p:nvSpPr>
        <p:spPr>
          <a:xfrm>
            <a:off x="838200" y="-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Counting Distinct Events – Cardinality </a:t>
            </a:r>
          </a:p>
        </p:txBody>
      </p:sp>
    </p:spTree>
    <p:extLst>
      <p:ext uri="{BB962C8B-B14F-4D97-AF65-F5344CB8AC3E}">
        <p14:creationId xmlns:p14="http://schemas.microsoft.com/office/powerpoint/2010/main" val="384873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32974</TotalTime>
  <Words>10683</Words>
  <Application>Microsoft Office PowerPoint</Application>
  <PresentationFormat>Widescreen</PresentationFormat>
  <Paragraphs>2092</Paragraphs>
  <Slides>154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0" baseType="lpstr">
      <vt:lpstr>Arial</vt:lpstr>
      <vt:lpstr>Calibri</vt:lpstr>
      <vt:lpstr>Calibri Light</vt:lpstr>
      <vt:lpstr>Cambria Math</vt:lpstr>
      <vt:lpstr>Courier New</vt:lpstr>
      <vt:lpstr>Office Theme</vt:lpstr>
      <vt:lpstr>CSCI E-96 Data Mining, Discovery and Exploration Steaming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Streaming Pipelines</vt:lpstr>
      <vt:lpstr>PowerPoint Presentation</vt:lpstr>
      <vt:lpstr>PowerPoint Presentation</vt:lpstr>
      <vt:lpstr>PowerPoint Presentation</vt:lpstr>
      <vt:lpstr>Case Study 1</vt:lpstr>
      <vt:lpstr>PowerPoint Presentation</vt:lpstr>
      <vt:lpstr>PowerPoint Presentation</vt:lpstr>
      <vt:lpstr>PowerPoint Presentation</vt:lpstr>
      <vt:lpstr>Sketches as Approximate Representations </vt:lpstr>
      <vt:lpstr>PowerPoint Presentation</vt:lpstr>
      <vt:lpstr>PowerPoint Presentation</vt:lpstr>
      <vt:lpstr>PowerPoint Presentation</vt:lpstr>
      <vt:lpstr>Basic Sampling and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Reservoir 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Stream Filtering </vt:lpstr>
      <vt:lpstr>PowerPoint Presentation</vt:lpstr>
      <vt:lpstr>Discrete Streaming Events</vt:lpstr>
      <vt:lpstr>PowerPoint Presentation</vt:lpstr>
      <vt:lpstr>PowerPoint Presentation</vt:lpstr>
      <vt:lpstr>PowerPoint Presentation</vt:lpstr>
      <vt:lpstr>Filtering Discrete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Counting Discrete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Counting Events - Cardinality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Estimating Quantiles in Streams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2</vt:lpstr>
      <vt:lpstr>PowerPoint Presentation</vt:lpstr>
      <vt:lpstr>PowerPoint Presentation</vt:lpstr>
      <vt:lpstr>PowerPoint Presentation</vt:lpstr>
      <vt:lpstr>Case Study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E-82a Probabilistic Programming and AI Introduction</dc:title>
  <dc:creator>Stephen Elston</dc:creator>
  <cp:lastModifiedBy>Stephen Elston</cp:lastModifiedBy>
  <cp:revision>821</cp:revision>
  <cp:lastPrinted>2019-09-03T23:18:19Z</cp:lastPrinted>
  <dcterms:created xsi:type="dcterms:W3CDTF">2019-08-02T23:14:29Z</dcterms:created>
  <dcterms:modified xsi:type="dcterms:W3CDTF">2025-09-18T01:01:44Z</dcterms:modified>
</cp:coreProperties>
</file>